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3">
  <p:sldMasterIdLst>
    <p:sldMasterId id="2147484242" r:id="rId1"/>
    <p:sldMasterId id="2147484263" r:id="rId2"/>
  </p:sldMasterIdLst>
  <p:handoutMasterIdLst>
    <p:handoutMasterId r:id="rId23"/>
  </p:handout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5715000" type="screen16x10"/>
  <p:notesSz cx="6858000" cy="9144000"/>
  <p:defaultTextStyle>
    <a:defPPr>
      <a:defRPr lang="en-US"/>
    </a:defPPr>
    <a:lvl1pPr marL="0" algn="l" defTabSz="713203" rtl="0" eaLnBrk="1" latinLnBrk="0" hangingPunct="1">
      <a:defRPr sz="1404" kern="1200">
        <a:solidFill>
          <a:schemeClr val="tx1"/>
        </a:solidFill>
        <a:latin typeface="+mn-lt"/>
        <a:ea typeface="+mn-ea"/>
        <a:cs typeface="+mn-cs"/>
      </a:defRPr>
    </a:lvl1pPr>
    <a:lvl2pPr marL="356602" algn="l" defTabSz="713203" rtl="0" eaLnBrk="1" latinLnBrk="0" hangingPunct="1">
      <a:defRPr sz="1404" kern="1200">
        <a:solidFill>
          <a:schemeClr val="tx1"/>
        </a:solidFill>
        <a:latin typeface="+mn-lt"/>
        <a:ea typeface="+mn-ea"/>
        <a:cs typeface="+mn-cs"/>
      </a:defRPr>
    </a:lvl2pPr>
    <a:lvl3pPr marL="713203" algn="l" defTabSz="713203" rtl="0" eaLnBrk="1" latinLnBrk="0" hangingPunct="1">
      <a:defRPr sz="1404" kern="1200">
        <a:solidFill>
          <a:schemeClr val="tx1"/>
        </a:solidFill>
        <a:latin typeface="+mn-lt"/>
        <a:ea typeface="+mn-ea"/>
        <a:cs typeface="+mn-cs"/>
      </a:defRPr>
    </a:lvl3pPr>
    <a:lvl4pPr marL="1069805" algn="l" defTabSz="713203" rtl="0" eaLnBrk="1" latinLnBrk="0" hangingPunct="1">
      <a:defRPr sz="1404" kern="1200">
        <a:solidFill>
          <a:schemeClr val="tx1"/>
        </a:solidFill>
        <a:latin typeface="+mn-lt"/>
        <a:ea typeface="+mn-ea"/>
        <a:cs typeface="+mn-cs"/>
      </a:defRPr>
    </a:lvl4pPr>
    <a:lvl5pPr marL="1426407" algn="l" defTabSz="713203" rtl="0" eaLnBrk="1" latinLnBrk="0" hangingPunct="1">
      <a:defRPr sz="1404" kern="1200">
        <a:solidFill>
          <a:schemeClr val="tx1"/>
        </a:solidFill>
        <a:latin typeface="+mn-lt"/>
        <a:ea typeface="+mn-ea"/>
        <a:cs typeface="+mn-cs"/>
      </a:defRPr>
    </a:lvl5pPr>
    <a:lvl6pPr marL="1783009" algn="l" defTabSz="713203" rtl="0" eaLnBrk="1" latinLnBrk="0" hangingPunct="1">
      <a:defRPr sz="1404" kern="1200">
        <a:solidFill>
          <a:schemeClr val="tx1"/>
        </a:solidFill>
        <a:latin typeface="+mn-lt"/>
        <a:ea typeface="+mn-ea"/>
        <a:cs typeface="+mn-cs"/>
      </a:defRPr>
    </a:lvl6pPr>
    <a:lvl7pPr marL="2139610" algn="l" defTabSz="713203" rtl="0" eaLnBrk="1" latinLnBrk="0" hangingPunct="1">
      <a:defRPr sz="1404" kern="1200">
        <a:solidFill>
          <a:schemeClr val="tx1"/>
        </a:solidFill>
        <a:latin typeface="+mn-lt"/>
        <a:ea typeface="+mn-ea"/>
        <a:cs typeface="+mn-cs"/>
      </a:defRPr>
    </a:lvl7pPr>
    <a:lvl8pPr marL="2496212" algn="l" defTabSz="713203" rtl="0" eaLnBrk="1" latinLnBrk="0" hangingPunct="1">
      <a:defRPr sz="1404" kern="1200">
        <a:solidFill>
          <a:schemeClr val="tx1"/>
        </a:solidFill>
        <a:latin typeface="+mn-lt"/>
        <a:ea typeface="+mn-ea"/>
        <a:cs typeface="+mn-cs"/>
      </a:defRPr>
    </a:lvl8pPr>
    <a:lvl9pPr marL="2852814" algn="l" defTabSz="713203" rtl="0" eaLnBrk="1" latinLnBrk="0" hangingPunct="1">
      <a:defRPr sz="1404"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489"/>
  </p:normalViewPr>
  <p:slideViewPr>
    <p:cSldViewPr snapToGrid="0" snapToObjects="1">
      <p:cViewPr varScale="1">
        <p:scale>
          <a:sx n="132" d="100"/>
          <a:sy n="132" d="100"/>
        </p:scale>
        <p:origin x="972" y="108"/>
      </p:cViewPr>
      <p:guideLst/>
    </p:cSldViewPr>
  </p:slideViewPr>
  <p:notesTextViewPr>
    <p:cViewPr>
      <p:scale>
        <a:sx n="1" d="1"/>
        <a:sy n="1" d="1"/>
      </p:scale>
      <p:origin x="0" y="0"/>
    </p:cViewPr>
  </p:notesTextViewPr>
  <p:notesViewPr>
    <p:cSldViewPr snapToGrid="0" snapToObjects="1">
      <p:cViewPr varScale="1">
        <p:scale>
          <a:sx n="101" d="100"/>
          <a:sy n="101" d="100"/>
        </p:scale>
        <p:origin x="4240" y="21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hyperlink" Target="mailto:tto@terviseamet.ee" TargetMode="External"/></Relationships>
</file>

<file path=ppt/diagrams/_rels/data2.xml.rels><?xml version="1.0" encoding="UTF-8" standalone="yes"?>
<Relationships xmlns="http://schemas.openxmlformats.org/package/2006/relationships"><Relationship Id="rId1" Type="http://schemas.openxmlformats.org/officeDocument/2006/relationships/hyperlink" Target="mailto:tto@terviseamet.ee" TargetMode="External"/></Relationships>
</file>

<file path=ppt/diagrams/_rels/data3.xml.rels><?xml version="1.0" encoding="UTF-8" standalone="yes"?>
<Relationships xmlns="http://schemas.openxmlformats.org/package/2006/relationships"><Relationship Id="rId1" Type="http://schemas.openxmlformats.org/officeDocument/2006/relationships/hyperlink" Target="mailto:tto@terviseamet.ee"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mailto:tto@terviseamet.ee"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mailto:tto@terviseamet.ee" TargetMode="External"/></Relationships>
</file>

<file path=ppt/diagrams/_rels/drawing3.xml.rels><?xml version="1.0" encoding="UTF-8" standalone="yes"?>
<Relationships xmlns="http://schemas.openxmlformats.org/package/2006/relationships"><Relationship Id="rId1" Type="http://schemas.openxmlformats.org/officeDocument/2006/relationships/hyperlink" Target="mailto:tto@terviseamet.ee"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C96B32-1480-4795-869C-3E443659B78E}"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9BD769F5-D291-4F02-9EBA-4BFBDBC7CBD6}">
      <dgm:prSet phldrT="[Text]"/>
      <dgm:spPr/>
      <dgm:t>
        <a:bodyPr/>
        <a:lstStyle/>
        <a:p>
          <a:r>
            <a:rPr lang="et-EE" dirty="0">
              <a:solidFill>
                <a:schemeClr val="tx1">
                  <a:lumMod val="20000"/>
                  <a:lumOff val="80000"/>
                </a:schemeClr>
              </a:solidFill>
            </a:rPr>
            <a:t>Perearstikeskus</a:t>
          </a:r>
          <a:r>
            <a:rPr lang="et-EE" dirty="0"/>
            <a:t> </a:t>
          </a:r>
          <a:r>
            <a:rPr lang="et-EE" dirty="0">
              <a:solidFill>
                <a:schemeClr val="tx1">
                  <a:lumMod val="20000"/>
                  <a:lumOff val="80000"/>
                </a:schemeClr>
              </a:solidFill>
            </a:rPr>
            <a:t>teavitab abivajadusest Terviseametit</a:t>
          </a:r>
        </a:p>
        <a:p>
          <a:r>
            <a:rPr lang="et-EE" dirty="0">
              <a:solidFill>
                <a:schemeClr val="tx1">
                  <a:lumMod val="20000"/>
                  <a:lumOff val="80000"/>
                </a:schemeClr>
              </a:solidFill>
              <a:hlinkClick xmlns:r="http://schemas.openxmlformats.org/officeDocument/2006/relationships" r:id="rId1">
                <a:extLst>
                  <a:ext uri="{A12FA001-AC4F-418D-AE19-62706E023703}">
                    <ahyp:hlinkClr xmlns:ahyp="http://schemas.microsoft.com/office/drawing/2018/hyperlinkcolor" val="tx"/>
                  </a:ext>
                </a:extLst>
              </a:hlinkClick>
            </a:rPr>
            <a:t>tto@terviseamet.ee</a:t>
          </a:r>
          <a:endParaRPr lang="et-EE" dirty="0">
            <a:solidFill>
              <a:schemeClr val="tx1">
                <a:lumMod val="20000"/>
                <a:lumOff val="80000"/>
              </a:schemeClr>
            </a:solidFill>
          </a:endParaRPr>
        </a:p>
        <a:p>
          <a:endParaRPr lang="et-EE" dirty="0"/>
        </a:p>
      </dgm:t>
    </dgm:pt>
    <dgm:pt modelId="{D43A1975-B0AE-46E0-ACAA-3C985077E1EA}" type="parTrans" cxnId="{CBD292C4-3447-40E7-B711-67B3F4843266}">
      <dgm:prSet/>
      <dgm:spPr/>
      <dgm:t>
        <a:bodyPr/>
        <a:lstStyle/>
        <a:p>
          <a:endParaRPr lang="et-EE"/>
        </a:p>
      </dgm:t>
    </dgm:pt>
    <dgm:pt modelId="{307D2B06-0008-4724-853E-6E26DC87AE71}" type="sibTrans" cxnId="{CBD292C4-3447-40E7-B711-67B3F4843266}">
      <dgm:prSet/>
      <dgm:spPr/>
      <dgm:t>
        <a:bodyPr/>
        <a:lstStyle/>
        <a:p>
          <a:endParaRPr lang="et-EE"/>
        </a:p>
      </dgm:t>
    </dgm:pt>
    <dgm:pt modelId="{CD8C49DB-696C-457F-9FFB-55FE282DBF07}">
      <dgm:prSet phldrT="[Text]"/>
      <dgm:spPr/>
      <dgm:t>
        <a:bodyPr/>
        <a:lstStyle/>
        <a:p>
          <a:r>
            <a:rPr lang="et-EE" dirty="0">
              <a:solidFill>
                <a:schemeClr val="tx1">
                  <a:lumMod val="20000"/>
                  <a:lumOff val="80000"/>
                </a:schemeClr>
              </a:solidFill>
            </a:rPr>
            <a:t>Terviseamet annab info vastutavale valvekeskusele ja edastab haigekassale otsuse valvekeskuse määramisest</a:t>
          </a:r>
        </a:p>
      </dgm:t>
    </dgm:pt>
    <dgm:pt modelId="{986BBB0D-1BE6-4B7A-941F-1B5C4459C9FB}" type="parTrans" cxnId="{3E7F1522-4756-4525-BD08-B4CEE448DAD4}">
      <dgm:prSet/>
      <dgm:spPr/>
      <dgm:t>
        <a:bodyPr/>
        <a:lstStyle/>
        <a:p>
          <a:endParaRPr lang="et-EE"/>
        </a:p>
      </dgm:t>
    </dgm:pt>
    <dgm:pt modelId="{4B49A488-A924-4741-AD25-9A85B3E7CCC8}" type="sibTrans" cxnId="{3E7F1522-4756-4525-BD08-B4CEE448DAD4}">
      <dgm:prSet/>
      <dgm:spPr/>
      <dgm:t>
        <a:bodyPr/>
        <a:lstStyle/>
        <a:p>
          <a:endParaRPr lang="et-EE"/>
        </a:p>
      </dgm:t>
    </dgm:pt>
    <dgm:pt modelId="{EF839C07-1186-469D-A49E-D77A4EA56C9D}">
      <dgm:prSet phldrT="[Text]"/>
      <dgm:spPr/>
      <dgm:t>
        <a:bodyPr/>
        <a:lstStyle/>
        <a:p>
          <a:r>
            <a:rPr lang="et-EE" dirty="0">
              <a:solidFill>
                <a:schemeClr val="tx1">
                  <a:lumMod val="20000"/>
                  <a:lumOff val="80000"/>
                </a:schemeClr>
              </a:solidFill>
            </a:rPr>
            <a:t>Valvekeskus edastab haigekassale  e-arve</a:t>
          </a:r>
        </a:p>
      </dgm:t>
    </dgm:pt>
    <dgm:pt modelId="{F73F4A83-E76E-4AB5-832A-7EEC17654C3D}" type="parTrans" cxnId="{0A2C44AB-EFF6-41E2-8B67-4D648BBE3386}">
      <dgm:prSet/>
      <dgm:spPr/>
      <dgm:t>
        <a:bodyPr/>
        <a:lstStyle/>
        <a:p>
          <a:endParaRPr lang="et-EE"/>
        </a:p>
      </dgm:t>
    </dgm:pt>
    <dgm:pt modelId="{D040AE75-C5B3-43BB-BCE3-596F768BF5E1}" type="sibTrans" cxnId="{0A2C44AB-EFF6-41E2-8B67-4D648BBE3386}">
      <dgm:prSet/>
      <dgm:spPr/>
      <dgm:t>
        <a:bodyPr/>
        <a:lstStyle/>
        <a:p>
          <a:endParaRPr lang="et-EE"/>
        </a:p>
      </dgm:t>
    </dgm:pt>
    <dgm:pt modelId="{79A84252-F0C0-43A3-AE30-5153FEB46FD7}" type="pres">
      <dgm:prSet presAssocID="{C0C96B32-1480-4795-869C-3E443659B78E}" presName="Name0" presStyleCnt="0">
        <dgm:presLayoutVars>
          <dgm:dir/>
          <dgm:resizeHandles val="exact"/>
        </dgm:presLayoutVars>
      </dgm:prSet>
      <dgm:spPr/>
    </dgm:pt>
    <dgm:pt modelId="{60E35622-3765-423F-BBF8-DF35012B0FFA}" type="pres">
      <dgm:prSet presAssocID="{9BD769F5-D291-4F02-9EBA-4BFBDBC7CBD6}" presName="composite" presStyleCnt="0"/>
      <dgm:spPr/>
    </dgm:pt>
    <dgm:pt modelId="{FA272808-2348-44C9-A6AE-647272A796FF}" type="pres">
      <dgm:prSet presAssocID="{9BD769F5-D291-4F02-9EBA-4BFBDBC7CBD6}" presName="bgChev" presStyleLbl="node1" presStyleIdx="0" presStyleCnt="3"/>
      <dgm:spPr/>
    </dgm:pt>
    <dgm:pt modelId="{D6F25F35-9766-40D1-99C3-AFA382F2649F}" type="pres">
      <dgm:prSet presAssocID="{9BD769F5-D291-4F02-9EBA-4BFBDBC7CBD6}" presName="txNode" presStyleLbl="fgAcc1" presStyleIdx="0" presStyleCnt="3">
        <dgm:presLayoutVars>
          <dgm:bulletEnabled val="1"/>
        </dgm:presLayoutVars>
      </dgm:prSet>
      <dgm:spPr/>
    </dgm:pt>
    <dgm:pt modelId="{5BD87F98-6177-41CA-9828-593E45E5BAE9}" type="pres">
      <dgm:prSet presAssocID="{307D2B06-0008-4724-853E-6E26DC87AE71}" presName="compositeSpace" presStyleCnt="0"/>
      <dgm:spPr/>
    </dgm:pt>
    <dgm:pt modelId="{3FCC7537-F44F-4534-B51A-6203002FE1ED}" type="pres">
      <dgm:prSet presAssocID="{CD8C49DB-696C-457F-9FFB-55FE282DBF07}" presName="composite" presStyleCnt="0"/>
      <dgm:spPr/>
    </dgm:pt>
    <dgm:pt modelId="{2AE1ECD6-308D-47B8-B3F2-E9D3F32DEEE9}" type="pres">
      <dgm:prSet presAssocID="{CD8C49DB-696C-457F-9FFB-55FE282DBF07}" presName="bgChev" presStyleLbl="node1" presStyleIdx="1" presStyleCnt="3"/>
      <dgm:spPr/>
    </dgm:pt>
    <dgm:pt modelId="{C10F3848-425C-451E-8669-0FEEE7D80EC3}" type="pres">
      <dgm:prSet presAssocID="{CD8C49DB-696C-457F-9FFB-55FE282DBF07}" presName="txNode" presStyleLbl="fgAcc1" presStyleIdx="1" presStyleCnt="3">
        <dgm:presLayoutVars>
          <dgm:bulletEnabled val="1"/>
        </dgm:presLayoutVars>
      </dgm:prSet>
      <dgm:spPr/>
    </dgm:pt>
    <dgm:pt modelId="{C50556DD-9317-484E-A32F-204D604AA8AC}" type="pres">
      <dgm:prSet presAssocID="{4B49A488-A924-4741-AD25-9A85B3E7CCC8}" presName="compositeSpace" presStyleCnt="0"/>
      <dgm:spPr/>
    </dgm:pt>
    <dgm:pt modelId="{EDF27434-0809-4F39-942A-9AE77E03B87B}" type="pres">
      <dgm:prSet presAssocID="{EF839C07-1186-469D-A49E-D77A4EA56C9D}" presName="composite" presStyleCnt="0"/>
      <dgm:spPr/>
    </dgm:pt>
    <dgm:pt modelId="{35D3CD41-941D-4D6C-8D28-9C0DDD5A5FDC}" type="pres">
      <dgm:prSet presAssocID="{EF839C07-1186-469D-A49E-D77A4EA56C9D}" presName="bgChev" presStyleLbl="node1" presStyleIdx="2" presStyleCnt="3"/>
      <dgm:spPr/>
    </dgm:pt>
    <dgm:pt modelId="{DAA8639B-4AAB-494A-841C-527EB454ECC2}" type="pres">
      <dgm:prSet presAssocID="{EF839C07-1186-469D-A49E-D77A4EA56C9D}" presName="txNode" presStyleLbl="fgAcc1" presStyleIdx="2" presStyleCnt="3">
        <dgm:presLayoutVars>
          <dgm:bulletEnabled val="1"/>
        </dgm:presLayoutVars>
      </dgm:prSet>
      <dgm:spPr/>
    </dgm:pt>
  </dgm:ptLst>
  <dgm:cxnLst>
    <dgm:cxn modelId="{205AB920-52E6-4F53-B25F-131BDD69A43A}" type="presOf" srcId="{9BD769F5-D291-4F02-9EBA-4BFBDBC7CBD6}" destId="{D6F25F35-9766-40D1-99C3-AFA382F2649F}" srcOrd="0" destOrd="0" presId="urn:microsoft.com/office/officeart/2005/8/layout/chevronAccent+Icon"/>
    <dgm:cxn modelId="{3E7F1522-4756-4525-BD08-B4CEE448DAD4}" srcId="{C0C96B32-1480-4795-869C-3E443659B78E}" destId="{CD8C49DB-696C-457F-9FFB-55FE282DBF07}" srcOrd="1" destOrd="0" parTransId="{986BBB0D-1BE6-4B7A-941F-1B5C4459C9FB}" sibTransId="{4B49A488-A924-4741-AD25-9A85B3E7CCC8}"/>
    <dgm:cxn modelId="{F904A678-F613-4096-BEAB-92D5DA0B53B1}" type="presOf" srcId="{C0C96B32-1480-4795-869C-3E443659B78E}" destId="{79A84252-F0C0-43A3-AE30-5153FEB46FD7}" srcOrd="0" destOrd="0" presId="urn:microsoft.com/office/officeart/2005/8/layout/chevronAccent+Icon"/>
    <dgm:cxn modelId="{68584A98-CA7F-47A3-8A85-C01752ED7E16}" type="presOf" srcId="{CD8C49DB-696C-457F-9FFB-55FE282DBF07}" destId="{C10F3848-425C-451E-8669-0FEEE7D80EC3}" srcOrd="0" destOrd="0" presId="urn:microsoft.com/office/officeart/2005/8/layout/chevronAccent+Icon"/>
    <dgm:cxn modelId="{0A2C44AB-EFF6-41E2-8B67-4D648BBE3386}" srcId="{C0C96B32-1480-4795-869C-3E443659B78E}" destId="{EF839C07-1186-469D-A49E-D77A4EA56C9D}" srcOrd="2" destOrd="0" parTransId="{F73F4A83-E76E-4AB5-832A-7EEC17654C3D}" sibTransId="{D040AE75-C5B3-43BB-BCE3-596F768BF5E1}"/>
    <dgm:cxn modelId="{3313ECBC-F2F1-4D8A-998E-63BC252394E4}" type="presOf" srcId="{EF839C07-1186-469D-A49E-D77A4EA56C9D}" destId="{DAA8639B-4AAB-494A-841C-527EB454ECC2}" srcOrd="0" destOrd="0" presId="urn:microsoft.com/office/officeart/2005/8/layout/chevronAccent+Icon"/>
    <dgm:cxn modelId="{CBD292C4-3447-40E7-B711-67B3F4843266}" srcId="{C0C96B32-1480-4795-869C-3E443659B78E}" destId="{9BD769F5-D291-4F02-9EBA-4BFBDBC7CBD6}" srcOrd="0" destOrd="0" parTransId="{D43A1975-B0AE-46E0-ACAA-3C985077E1EA}" sibTransId="{307D2B06-0008-4724-853E-6E26DC87AE71}"/>
    <dgm:cxn modelId="{803B2C5F-7E0E-4AC6-A93D-0B607EC9180D}" type="presParOf" srcId="{79A84252-F0C0-43A3-AE30-5153FEB46FD7}" destId="{60E35622-3765-423F-BBF8-DF35012B0FFA}" srcOrd="0" destOrd="0" presId="urn:microsoft.com/office/officeart/2005/8/layout/chevronAccent+Icon"/>
    <dgm:cxn modelId="{2AE8208F-8D90-40EF-A0BB-D0EF3B11BB99}" type="presParOf" srcId="{60E35622-3765-423F-BBF8-DF35012B0FFA}" destId="{FA272808-2348-44C9-A6AE-647272A796FF}" srcOrd="0" destOrd="0" presId="urn:microsoft.com/office/officeart/2005/8/layout/chevronAccent+Icon"/>
    <dgm:cxn modelId="{B74D0AAE-383B-4AF7-A323-A1C13DFE73A9}" type="presParOf" srcId="{60E35622-3765-423F-BBF8-DF35012B0FFA}" destId="{D6F25F35-9766-40D1-99C3-AFA382F2649F}" srcOrd="1" destOrd="0" presId="urn:microsoft.com/office/officeart/2005/8/layout/chevronAccent+Icon"/>
    <dgm:cxn modelId="{647B7F3F-F122-458B-BF95-0AF88F900D94}" type="presParOf" srcId="{79A84252-F0C0-43A3-AE30-5153FEB46FD7}" destId="{5BD87F98-6177-41CA-9828-593E45E5BAE9}" srcOrd="1" destOrd="0" presId="urn:microsoft.com/office/officeart/2005/8/layout/chevronAccent+Icon"/>
    <dgm:cxn modelId="{B71FAA7F-9859-4229-8338-CBBD28BEA984}" type="presParOf" srcId="{79A84252-F0C0-43A3-AE30-5153FEB46FD7}" destId="{3FCC7537-F44F-4534-B51A-6203002FE1ED}" srcOrd="2" destOrd="0" presId="urn:microsoft.com/office/officeart/2005/8/layout/chevronAccent+Icon"/>
    <dgm:cxn modelId="{2C7C5AB6-B927-4076-8175-C902F26C533D}" type="presParOf" srcId="{3FCC7537-F44F-4534-B51A-6203002FE1ED}" destId="{2AE1ECD6-308D-47B8-B3F2-E9D3F32DEEE9}" srcOrd="0" destOrd="0" presId="urn:microsoft.com/office/officeart/2005/8/layout/chevronAccent+Icon"/>
    <dgm:cxn modelId="{78D3F38C-C7E3-4C0C-A310-BCD839FBE060}" type="presParOf" srcId="{3FCC7537-F44F-4534-B51A-6203002FE1ED}" destId="{C10F3848-425C-451E-8669-0FEEE7D80EC3}" srcOrd="1" destOrd="0" presId="urn:microsoft.com/office/officeart/2005/8/layout/chevronAccent+Icon"/>
    <dgm:cxn modelId="{C609B0B0-8935-4EC1-962A-E9B43B3ACBB8}" type="presParOf" srcId="{79A84252-F0C0-43A3-AE30-5153FEB46FD7}" destId="{C50556DD-9317-484E-A32F-204D604AA8AC}" srcOrd="3" destOrd="0" presId="urn:microsoft.com/office/officeart/2005/8/layout/chevronAccent+Icon"/>
    <dgm:cxn modelId="{AEC891B9-AF06-4B24-BFC8-A50F31C4138F}" type="presParOf" srcId="{79A84252-F0C0-43A3-AE30-5153FEB46FD7}" destId="{EDF27434-0809-4F39-942A-9AE77E03B87B}" srcOrd="4" destOrd="0" presId="urn:microsoft.com/office/officeart/2005/8/layout/chevronAccent+Icon"/>
    <dgm:cxn modelId="{A8EE0753-78FF-462B-970A-64015D06D3EE}" type="presParOf" srcId="{EDF27434-0809-4F39-942A-9AE77E03B87B}" destId="{35D3CD41-941D-4D6C-8D28-9C0DDD5A5FDC}" srcOrd="0" destOrd="0" presId="urn:microsoft.com/office/officeart/2005/8/layout/chevronAccent+Icon"/>
    <dgm:cxn modelId="{6102A076-732F-40E5-A174-BFD7ED6D16AB}" type="presParOf" srcId="{EDF27434-0809-4F39-942A-9AE77E03B87B}" destId="{DAA8639B-4AAB-494A-841C-527EB454ECC2}" srcOrd="1" destOrd="0" presId="urn:microsoft.com/office/officeart/2005/8/layout/chevronAccen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0C96B32-1480-4795-869C-3E443659B78E}"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9BD769F5-D291-4F02-9EBA-4BFBDBC7CBD6}">
      <dgm:prSet phldrT="[Text]"/>
      <dgm:spPr/>
      <dgm:t>
        <a:bodyPr/>
        <a:lstStyle/>
        <a:p>
          <a:r>
            <a:rPr lang="et-EE" dirty="0">
              <a:solidFill>
                <a:schemeClr val="tx1">
                  <a:lumMod val="20000"/>
                  <a:lumOff val="80000"/>
                </a:schemeClr>
              </a:solidFill>
            </a:rPr>
            <a:t>Perearstikeskus teavitab abivajadusest Terviseametit</a:t>
          </a:r>
        </a:p>
        <a:p>
          <a:r>
            <a:rPr lang="et-EE" dirty="0">
              <a:solidFill>
                <a:schemeClr val="tx1">
                  <a:lumMod val="20000"/>
                  <a:lumOff val="80000"/>
                </a:schemeClr>
              </a:solidFill>
              <a:hlinkClick xmlns:r="http://schemas.openxmlformats.org/officeDocument/2006/relationships" r:id="rId1">
                <a:extLst>
                  <a:ext uri="{A12FA001-AC4F-418D-AE19-62706E023703}">
                    <ahyp:hlinkClr xmlns:ahyp="http://schemas.microsoft.com/office/drawing/2018/hyperlinkcolor" val="tx"/>
                  </a:ext>
                </a:extLst>
              </a:hlinkClick>
            </a:rPr>
            <a:t>tto@terviseamet.ee</a:t>
          </a:r>
          <a:endParaRPr lang="et-EE" dirty="0">
            <a:solidFill>
              <a:schemeClr val="tx1">
                <a:lumMod val="20000"/>
                <a:lumOff val="80000"/>
              </a:schemeClr>
            </a:solidFill>
          </a:endParaRPr>
        </a:p>
        <a:p>
          <a:endParaRPr lang="et-EE" dirty="0"/>
        </a:p>
      </dgm:t>
    </dgm:pt>
    <dgm:pt modelId="{D43A1975-B0AE-46E0-ACAA-3C985077E1EA}" type="parTrans" cxnId="{CBD292C4-3447-40E7-B711-67B3F4843266}">
      <dgm:prSet/>
      <dgm:spPr/>
      <dgm:t>
        <a:bodyPr/>
        <a:lstStyle/>
        <a:p>
          <a:endParaRPr lang="et-EE"/>
        </a:p>
      </dgm:t>
    </dgm:pt>
    <dgm:pt modelId="{307D2B06-0008-4724-853E-6E26DC87AE71}" type="sibTrans" cxnId="{CBD292C4-3447-40E7-B711-67B3F4843266}">
      <dgm:prSet/>
      <dgm:spPr/>
      <dgm:t>
        <a:bodyPr/>
        <a:lstStyle/>
        <a:p>
          <a:endParaRPr lang="et-EE"/>
        </a:p>
      </dgm:t>
    </dgm:pt>
    <dgm:pt modelId="{CD8C49DB-696C-457F-9FFB-55FE282DBF07}">
      <dgm:prSet phldrT="[Text]"/>
      <dgm:spPr/>
      <dgm:t>
        <a:bodyPr/>
        <a:lstStyle/>
        <a:p>
          <a:r>
            <a:rPr lang="et-EE" dirty="0">
              <a:solidFill>
                <a:schemeClr val="tx1">
                  <a:lumMod val="20000"/>
                  <a:lumOff val="80000"/>
                </a:schemeClr>
              </a:solidFill>
            </a:rPr>
            <a:t>Terviseamet annab info vastutavale valvekeskusele ja edastab haigekassale otsuse valvekeskuse määramisest</a:t>
          </a:r>
        </a:p>
      </dgm:t>
    </dgm:pt>
    <dgm:pt modelId="{986BBB0D-1BE6-4B7A-941F-1B5C4459C9FB}" type="parTrans" cxnId="{3E7F1522-4756-4525-BD08-B4CEE448DAD4}">
      <dgm:prSet/>
      <dgm:spPr/>
      <dgm:t>
        <a:bodyPr/>
        <a:lstStyle/>
        <a:p>
          <a:endParaRPr lang="et-EE"/>
        </a:p>
      </dgm:t>
    </dgm:pt>
    <dgm:pt modelId="{4B49A488-A924-4741-AD25-9A85B3E7CCC8}" type="sibTrans" cxnId="{3E7F1522-4756-4525-BD08-B4CEE448DAD4}">
      <dgm:prSet/>
      <dgm:spPr/>
      <dgm:t>
        <a:bodyPr/>
        <a:lstStyle/>
        <a:p>
          <a:endParaRPr lang="et-EE"/>
        </a:p>
      </dgm:t>
    </dgm:pt>
    <dgm:pt modelId="{EF839C07-1186-469D-A49E-D77A4EA56C9D}">
      <dgm:prSet phldrT="[Text]"/>
      <dgm:spPr/>
      <dgm:t>
        <a:bodyPr/>
        <a:lstStyle/>
        <a:p>
          <a:r>
            <a:rPr lang="et-EE" dirty="0">
              <a:solidFill>
                <a:schemeClr val="tx1">
                  <a:lumMod val="20000"/>
                  <a:lumOff val="80000"/>
                </a:schemeClr>
              </a:solidFill>
            </a:rPr>
            <a:t>Haigekassa teeb ümberarvestuse ja ülekande</a:t>
          </a:r>
        </a:p>
      </dgm:t>
    </dgm:pt>
    <dgm:pt modelId="{F73F4A83-E76E-4AB5-832A-7EEC17654C3D}" type="parTrans" cxnId="{0A2C44AB-EFF6-41E2-8B67-4D648BBE3386}">
      <dgm:prSet/>
      <dgm:spPr/>
      <dgm:t>
        <a:bodyPr/>
        <a:lstStyle/>
        <a:p>
          <a:endParaRPr lang="et-EE"/>
        </a:p>
      </dgm:t>
    </dgm:pt>
    <dgm:pt modelId="{D040AE75-C5B3-43BB-BCE3-596F768BF5E1}" type="sibTrans" cxnId="{0A2C44AB-EFF6-41E2-8B67-4D648BBE3386}">
      <dgm:prSet/>
      <dgm:spPr/>
      <dgm:t>
        <a:bodyPr/>
        <a:lstStyle/>
        <a:p>
          <a:endParaRPr lang="et-EE"/>
        </a:p>
      </dgm:t>
    </dgm:pt>
    <dgm:pt modelId="{16F0319F-3D9B-4A5B-BD07-84AF8DEEEACA}" type="pres">
      <dgm:prSet presAssocID="{C0C96B32-1480-4795-869C-3E443659B78E}" presName="Name0" presStyleCnt="0">
        <dgm:presLayoutVars>
          <dgm:dir/>
          <dgm:resizeHandles val="exact"/>
        </dgm:presLayoutVars>
      </dgm:prSet>
      <dgm:spPr/>
    </dgm:pt>
    <dgm:pt modelId="{328CC91F-F5A2-4398-BA10-7EF6846EB592}" type="pres">
      <dgm:prSet presAssocID="{9BD769F5-D291-4F02-9EBA-4BFBDBC7CBD6}" presName="composite" presStyleCnt="0"/>
      <dgm:spPr/>
    </dgm:pt>
    <dgm:pt modelId="{D615B809-1E1D-4C61-8145-95A5C6608B97}" type="pres">
      <dgm:prSet presAssocID="{9BD769F5-D291-4F02-9EBA-4BFBDBC7CBD6}" presName="bgChev" presStyleLbl="node1" presStyleIdx="0" presStyleCnt="3"/>
      <dgm:spPr/>
    </dgm:pt>
    <dgm:pt modelId="{F14E3EEB-CFCB-42F5-B4E7-7746C6CF53C1}" type="pres">
      <dgm:prSet presAssocID="{9BD769F5-D291-4F02-9EBA-4BFBDBC7CBD6}" presName="txNode" presStyleLbl="fgAcc1" presStyleIdx="0" presStyleCnt="3">
        <dgm:presLayoutVars>
          <dgm:bulletEnabled val="1"/>
        </dgm:presLayoutVars>
      </dgm:prSet>
      <dgm:spPr/>
    </dgm:pt>
    <dgm:pt modelId="{402A7022-B3A9-4185-A1DE-910DEC63B491}" type="pres">
      <dgm:prSet presAssocID="{307D2B06-0008-4724-853E-6E26DC87AE71}" presName="compositeSpace" presStyleCnt="0"/>
      <dgm:spPr/>
    </dgm:pt>
    <dgm:pt modelId="{E38336D5-B7B4-4B65-B899-A6D0E84D70C0}" type="pres">
      <dgm:prSet presAssocID="{CD8C49DB-696C-457F-9FFB-55FE282DBF07}" presName="composite" presStyleCnt="0"/>
      <dgm:spPr/>
    </dgm:pt>
    <dgm:pt modelId="{5BCCB918-E8A9-4845-81A5-2C31369A1594}" type="pres">
      <dgm:prSet presAssocID="{CD8C49DB-696C-457F-9FFB-55FE282DBF07}" presName="bgChev" presStyleLbl="node1" presStyleIdx="1" presStyleCnt="3"/>
      <dgm:spPr/>
    </dgm:pt>
    <dgm:pt modelId="{575461E7-A0D1-4BAE-8E36-DD03181378BE}" type="pres">
      <dgm:prSet presAssocID="{CD8C49DB-696C-457F-9FFB-55FE282DBF07}" presName="txNode" presStyleLbl="fgAcc1" presStyleIdx="1" presStyleCnt="3">
        <dgm:presLayoutVars>
          <dgm:bulletEnabled val="1"/>
        </dgm:presLayoutVars>
      </dgm:prSet>
      <dgm:spPr/>
    </dgm:pt>
    <dgm:pt modelId="{20DAE8C0-6E51-4C35-85D8-037A5F13F4DC}" type="pres">
      <dgm:prSet presAssocID="{4B49A488-A924-4741-AD25-9A85B3E7CCC8}" presName="compositeSpace" presStyleCnt="0"/>
      <dgm:spPr/>
    </dgm:pt>
    <dgm:pt modelId="{E12EF06D-9DBF-4792-BBAE-F2D247DD91DC}" type="pres">
      <dgm:prSet presAssocID="{EF839C07-1186-469D-A49E-D77A4EA56C9D}" presName="composite" presStyleCnt="0"/>
      <dgm:spPr/>
    </dgm:pt>
    <dgm:pt modelId="{57949D6E-B1BD-4D6B-A3AC-DCADF98E31F0}" type="pres">
      <dgm:prSet presAssocID="{EF839C07-1186-469D-A49E-D77A4EA56C9D}" presName="bgChev" presStyleLbl="node1" presStyleIdx="2" presStyleCnt="3"/>
      <dgm:spPr/>
    </dgm:pt>
    <dgm:pt modelId="{09C2C2A6-2832-4C04-9589-2133B781D4CA}" type="pres">
      <dgm:prSet presAssocID="{EF839C07-1186-469D-A49E-D77A4EA56C9D}" presName="txNode" presStyleLbl="fgAcc1" presStyleIdx="2" presStyleCnt="3">
        <dgm:presLayoutVars>
          <dgm:bulletEnabled val="1"/>
        </dgm:presLayoutVars>
      </dgm:prSet>
      <dgm:spPr/>
    </dgm:pt>
  </dgm:ptLst>
  <dgm:cxnLst>
    <dgm:cxn modelId="{82BAB607-BA15-4FE4-891B-7D87585A07AA}" type="presOf" srcId="{CD8C49DB-696C-457F-9FFB-55FE282DBF07}" destId="{575461E7-A0D1-4BAE-8E36-DD03181378BE}" srcOrd="0" destOrd="0" presId="urn:microsoft.com/office/officeart/2005/8/layout/chevronAccent+Icon"/>
    <dgm:cxn modelId="{3E7F1522-4756-4525-BD08-B4CEE448DAD4}" srcId="{C0C96B32-1480-4795-869C-3E443659B78E}" destId="{CD8C49DB-696C-457F-9FFB-55FE282DBF07}" srcOrd="1" destOrd="0" parTransId="{986BBB0D-1BE6-4B7A-941F-1B5C4459C9FB}" sibTransId="{4B49A488-A924-4741-AD25-9A85B3E7CCC8}"/>
    <dgm:cxn modelId="{14334933-9B58-4BEF-B38B-74EC3B47021E}" type="presOf" srcId="{9BD769F5-D291-4F02-9EBA-4BFBDBC7CBD6}" destId="{F14E3EEB-CFCB-42F5-B4E7-7746C6CF53C1}" srcOrd="0" destOrd="0" presId="urn:microsoft.com/office/officeart/2005/8/layout/chevronAccent+Icon"/>
    <dgm:cxn modelId="{0A2C44AB-EFF6-41E2-8B67-4D648BBE3386}" srcId="{C0C96B32-1480-4795-869C-3E443659B78E}" destId="{EF839C07-1186-469D-A49E-D77A4EA56C9D}" srcOrd="2" destOrd="0" parTransId="{F73F4A83-E76E-4AB5-832A-7EEC17654C3D}" sibTransId="{D040AE75-C5B3-43BB-BCE3-596F768BF5E1}"/>
    <dgm:cxn modelId="{3059ECBC-2E50-4929-A6CF-CCE162D105FE}" type="presOf" srcId="{EF839C07-1186-469D-A49E-D77A4EA56C9D}" destId="{09C2C2A6-2832-4C04-9589-2133B781D4CA}" srcOrd="0" destOrd="0" presId="urn:microsoft.com/office/officeart/2005/8/layout/chevronAccent+Icon"/>
    <dgm:cxn modelId="{CBD292C4-3447-40E7-B711-67B3F4843266}" srcId="{C0C96B32-1480-4795-869C-3E443659B78E}" destId="{9BD769F5-D291-4F02-9EBA-4BFBDBC7CBD6}" srcOrd="0" destOrd="0" parTransId="{D43A1975-B0AE-46E0-ACAA-3C985077E1EA}" sibTransId="{307D2B06-0008-4724-853E-6E26DC87AE71}"/>
    <dgm:cxn modelId="{D09B69D5-C7AF-4629-B007-531F8673B97A}" type="presOf" srcId="{C0C96B32-1480-4795-869C-3E443659B78E}" destId="{16F0319F-3D9B-4A5B-BD07-84AF8DEEEACA}" srcOrd="0" destOrd="0" presId="urn:microsoft.com/office/officeart/2005/8/layout/chevronAccent+Icon"/>
    <dgm:cxn modelId="{BF4FE28F-031C-4708-ABB2-BCAD6E0B9CA1}" type="presParOf" srcId="{16F0319F-3D9B-4A5B-BD07-84AF8DEEEACA}" destId="{328CC91F-F5A2-4398-BA10-7EF6846EB592}" srcOrd="0" destOrd="0" presId="urn:microsoft.com/office/officeart/2005/8/layout/chevronAccent+Icon"/>
    <dgm:cxn modelId="{32C7277E-0A5B-4A1E-ABFA-4D586E6B04DD}" type="presParOf" srcId="{328CC91F-F5A2-4398-BA10-7EF6846EB592}" destId="{D615B809-1E1D-4C61-8145-95A5C6608B97}" srcOrd="0" destOrd="0" presId="urn:microsoft.com/office/officeart/2005/8/layout/chevronAccent+Icon"/>
    <dgm:cxn modelId="{C0C3D79C-F949-4FD7-AC2B-FF88F87ECAA8}" type="presParOf" srcId="{328CC91F-F5A2-4398-BA10-7EF6846EB592}" destId="{F14E3EEB-CFCB-42F5-B4E7-7746C6CF53C1}" srcOrd="1" destOrd="0" presId="urn:microsoft.com/office/officeart/2005/8/layout/chevronAccent+Icon"/>
    <dgm:cxn modelId="{A5A14F08-7B8D-429A-9B9C-5955E532D30A}" type="presParOf" srcId="{16F0319F-3D9B-4A5B-BD07-84AF8DEEEACA}" destId="{402A7022-B3A9-4185-A1DE-910DEC63B491}" srcOrd="1" destOrd="0" presId="urn:microsoft.com/office/officeart/2005/8/layout/chevronAccent+Icon"/>
    <dgm:cxn modelId="{EA313BED-237E-440A-A74E-93E20EF45FC8}" type="presParOf" srcId="{16F0319F-3D9B-4A5B-BD07-84AF8DEEEACA}" destId="{E38336D5-B7B4-4B65-B899-A6D0E84D70C0}" srcOrd="2" destOrd="0" presId="urn:microsoft.com/office/officeart/2005/8/layout/chevronAccent+Icon"/>
    <dgm:cxn modelId="{9487D373-C436-496A-A21B-446AF5CFB55B}" type="presParOf" srcId="{E38336D5-B7B4-4B65-B899-A6D0E84D70C0}" destId="{5BCCB918-E8A9-4845-81A5-2C31369A1594}" srcOrd="0" destOrd="0" presId="urn:microsoft.com/office/officeart/2005/8/layout/chevronAccent+Icon"/>
    <dgm:cxn modelId="{71F7EA8D-BDDC-4C95-874B-70BFD8B4CA5D}" type="presParOf" srcId="{E38336D5-B7B4-4B65-B899-A6D0E84D70C0}" destId="{575461E7-A0D1-4BAE-8E36-DD03181378BE}" srcOrd="1" destOrd="0" presId="urn:microsoft.com/office/officeart/2005/8/layout/chevronAccent+Icon"/>
    <dgm:cxn modelId="{69419BC9-7729-4B04-8590-E69C2286F4F5}" type="presParOf" srcId="{16F0319F-3D9B-4A5B-BD07-84AF8DEEEACA}" destId="{20DAE8C0-6E51-4C35-85D8-037A5F13F4DC}" srcOrd="3" destOrd="0" presId="urn:microsoft.com/office/officeart/2005/8/layout/chevronAccent+Icon"/>
    <dgm:cxn modelId="{0019E526-187A-4CF2-8DF7-B4C723A7751B}" type="presParOf" srcId="{16F0319F-3D9B-4A5B-BD07-84AF8DEEEACA}" destId="{E12EF06D-9DBF-4792-BBAE-F2D247DD91DC}" srcOrd="4" destOrd="0" presId="urn:microsoft.com/office/officeart/2005/8/layout/chevronAccent+Icon"/>
    <dgm:cxn modelId="{8FCF1258-66A7-4F2F-A9DE-AFB28ECC02C3}" type="presParOf" srcId="{E12EF06D-9DBF-4792-BBAE-F2D247DD91DC}" destId="{57949D6E-B1BD-4D6B-A3AC-DCADF98E31F0}" srcOrd="0" destOrd="0" presId="urn:microsoft.com/office/officeart/2005/8/layout/chevronAccent+Icon"/>
    <dgm:cxn modelId="{FE2A58CF-B57E-4B8D-8604-B9EBC31DA803}" type="presParOf" srcId="{E12EF06D-9DBF-4792-BBAE-F2D247DD91DC}" destId="{09C2C2A6-2832-4C04-9589-2133B781D4CA}" srcOrd="1" destOrd="0" presId="urn:microsoft.com/office/officeart/2005/8/layout/chevronAccen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0C96B32-1480-4795-869C-3E443659B78E}"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9BD769F5-D291-4F02-9EBA-4BFBDBC7CBD6}">
      <dgm:prSet phldrT="[Text]"/>
      <dgm:spPr/>
      <dgm:t>
        <a:bodyPr/>
        <a:lstStyle/>
        <a:p>
          <a:r>
            <a:rPr lang="et-EE" dirty="0">
              <a:solidFill>
                <a:schemeClr val="tx1">
                  <a:lumMod val="20000"/>
                  <a:lumOff val="80000"/>
                </a:schemeClr>
              </a:solidFill>
            </a:rPr>
            <a:t>Perearstikeskus teavitab abivajadusest Terviseametit</a:t>
          </a:r>
        </a:p>
        <a:p>
          <a:r>
            <a:rPr lang="et-EE" dirty="0">
              <a:solidFill>
                <a:schemeClr val="tx1">
                  <a:lumMod val="20000"/>
                  <a:lumOff val="80000"/>
                </a:schemeClr>
              </a:solidFill>
              <a:hlinkClick xmlns:r="http://schemas.openxmlformats.org/officeDocument/2006/relationships" r:id="rId1">
                <a:extLst>
                  <a:ext uri="{A12FA001-AC4F-418D-AE19-62706E023703}">
                    <ahyp:hlinkClr xmlns:ahyp="http://schemas.microsoft.com/office/drawing/2018/hyperlinkcolor" val="tx"/>
                  </a:ext>
                </a:extLst>
              </a:hlinkClick>
            </a:rPr>
            <a:t>tto@terviseamet.ee</a:t>
          </a:r>
          <a:endParaRPr lang="et-EE" dirty="0">
            <a:solidFill>
              <a:schemeClr val="tx1">
                <a:lumMod val="20000"/>
                <a:lumOff val="80000"/>
              </a:schemeClr>
            </a:solidFill>
          </a:endParaRPr>
        </a:p>
        <a:p>
          <a:endParaRPr lang="et-EE" dirty="0"/>
        </a:p>
      </dgm:t>
    </dgm:pt>
    <dgm:pt modelId="{D43A1975-B0AE-46E0-ACAA-3C985077E1EA}" type="parTrans" cxnId="{CBD292C4-3447-40E7-B711-67B3F4843266}">
      <dgm:prSet/>
      <dgm:spPr/>
      <dgm:t>
        <a:bodyPr/>
        <a:lstStyle/>
        <a:p>
          <a:endParaRPr lang="et-EE"/>
        </a:p>
      </dgm:t>
    </dgm:pt>
    <dgm:pt modelId="{307D2B06-0008-4724-853E-6E26DC87AE71}" type="sibTrans" cxnId="{CBD292C4-3447-40E7-B711-67B3F4843266}">
      <dgm:prSet/>
      <dgm:spPr/>
      <dgm:t>
        <a:bodyPr/>
        <a:lstStyle/>
        <a:p>
          <a:endParaRPr lang="et-EE"/>
        </a:p>
      </dgm:t>
    </dgm:pt>
    <dgm:pt modelId="{CD8C49DB-696C-457F-9FFB-55FE282DBF07}">
      <dgm:prSet phldrT="[Text]"/>
      <dgm:spPr/>
      <dgm:t>
        <a:bodyPr/>
        <a:lstStyle/>
        <a:p>
          <a:r>
            <a:rPr lang="et-EE" dirty="0">
              <a:solidFill>
                <a:schemeClr val="tx1">
                  <a:lumMod val="20000"/>
                  <a:lumOff val="80000"/>
                </a:schemeClr>
              </a:solidFill>
            </a:rPr>
            <a:t>Terviseamet annab info vastutavale valvekeskusele ja edastab haigekassale otsuse valvekeskuse määramisest</a:t>
          </a:r>
        </a:p>
      </dgm:t>
    </dgm:pt>
    <dgm:pt modelId="{986BBB0D-1BE6-4B7A-941F-1B5C4459C9FB}" type="parTrans" cxnId="{3E7F1522-4756-4525-BD08-B4CEE448DAD4}">
      <dgm:prSet/>
      <dgm:spPr/>
      <dgm:t>
        <a:bodyPr/>
        <a:lstStyle/>
        <a:p>
          <a:endParaRPr lang="et-EE"/>
        </a:p>
      </dgm:t>
    </dgm:pt>
    <dgm:pt modelId="{4B49A488-A924-4741-AD25-9A85B3E7CCC8}" type="sibTrans" cxnId="{3E7F1522-4756-4525-BD08-B4CEE448DAD4}">
      <dgm:prSet/>
      <dgm:spPr/>
      <dgm:t>
        <a:bodyPr/>
        <a:lstStyle/>
        <a:p>
          <a:endParaRPr lang="et-EE"/>
        </a:p>
      </dgm:t>
    </dgm:pt>
    <dgm:pt modelId="{EF839C07-1186-469D-A49E-D77A4EA56C9D}">
      <dgm:prSet phldrT="[Text]"/>
      <dgm:spPr/>
      <dgm:t>
        <a:bodyPr/>
        <a:lstStyle/>
        <a:p>
          <a:r>
            <a:rPr lang="et-EE" dirty="0">
              <a:solidFill>
                <a:schemeClr val="tx1">
                  <a:lumMod val="20000"/>
                  <a:lumOff val="80000"/>
                </a:schemeClr>
              </a:solidFill>
            </a:rPr>
            <a:t>Valvekeskus edastab haigekassale e-arve</a:t>
          </a:r>
        </a:p>
      </dgm:t>
    </dgm:pt>
    <dgm:pt modelId="{F73F4A83-E76E-4AB5-832A-7EEC17654C3D}" type="parTrans" cxnId="{0A2C44AB-EFF6-41E2-8B67-4D648BBE3386}">
      <dgm:prSet/>
      <dgm:spPr/>
      <dgm:t>
        <a:bodyPr/>
        <a:lstStyle/>
        <a:p>
          <a:endParaRPr lang="et-EE"/>
        </a:p>
      </dgm:t>
    </dgm:pt>
    <dgm:pt modelId="{D040AE75-C5B3-43BB-BCE3-596F768BF5E1}" type="sibTrans" cxnId="{0A2C44AB-EFF6-41E2-8B67-4D648BBE3386}">
      <dgm:prSet/>
      <dgm:spPr/>
      <dgm:t>
        <a:bodyPr/>
        <a:lstStyle/>
        <a:p>
          <a:endParaRPr lang="et-EE"/>
        </a:p>
      </dgm:t>
    </dgm:pt>
    <dgm:pt modelId="{4B7F3D5A-EC65-4BF1-9D4A-741529D9F471}" type="pres">
      <dgm:prSet presAssocID="{C0C96B32-1480-4795-869C-3E443659B78E}" presName="Name0" presStyleCnt="0">
        <dgm:presLayoutVars>
          <dgm:dir/>
          <dgm:resizeHandles val="exact"/>
        </dgm:presLayoutVars>
      </dgm:prSet>
      <dgm:spPr/>
    </dgm:pt>
    <dgm:pt modelId="{8B7439DB-5F09-44ED-92F5-5D57C27A6709}" type="pres">
      <dgm:prSet presAssocID="{9BD769F5-D291-4F02-9EBA-4BFBDBC7CBD6}" presName="composite" presStyleCnt="0"/>
      <dgm:spPr/>
    </dgm:pt>
    <dgm:pt modelId="{DBB41D8D-1F23-4FD8-9BAA-F3AEB8E0F613}" type="pres">
      <dgm:prSet presAssocID="{9BD769F5-D291-4F02-9EBA-4BFBDBC7CBD6}" presName="bgChev" presStyleLbl="node1" presStyleIdx="0" presStyleCnt="3"/>
      <dgm:spPr/>
    </dgm:pt>
    <dgm:pt modelId="{CCB1E399-728F-49F1-8874-E3EDF0018A6B}" type="pres">
      <dgm:prSet presAssocID="{9BD769F5-D291-4F02-9EBA-4BFBDBC7CBD6}" presName="txNode" presStyleLbl="fgAcc1" presStyleIdx="0" presStyleCnt="3">
        <dgm:presLayoutVars>
          <dgm:bulletEnabled val="1"/>
        </dgm:presLayoutVars>
      </dgm:prSet>
      <dgm:spPr/>
    </dgm:pt>
    <dgm:pt modelId="{898BAF24-9776-47A7-B9F9-E9936A5D3FC0}" type="pres">
      <dgm:prSet presAssocID="{307D2B06-0008-4724-853E-6E26DC87AE71}" presName="compositeSpace" presStyleCnt="0"/>
      <dgm:spPr/>
    </dgm:pt>
    <dgm:pt modelId="{645305D9-5BD0-4123-B677-713514D90926}" type="pres">
      <dgm:prSet presAssocID="{CD8C49DB-696C-457F-9FFB-55FE282DBF07}" presName="composite" presStyleCnt="0"/>
      <dgm:spPr/>
    </dgm:pt>
    <dgm:pt modelId="{EED80227-82EA-405F-8C4F-7FE893584F4B}" type="pres">
      <dgm:prSet presAssocID="{CD8C49DB-696C-457F-9FFB-55FE282DBF07}" presName="bgChev" presStyleLbl="node1" presStyleIdx="1" presStyleCnt="3"/>
      <dgm:spPr/>
    </dgm:pt>
    <dgm:pt modelId="{DF0D4B8B-F440-4C97-9DCF-A6B88B7519CA}" type="pres">
      <dgm:prSet presAssocID="{CD8C49DB-696C-457F-9FFB-55FE282DBF07}" presName="txNode" presStyleLbl="fgAcc1" presStyleIdx="1" presStyleCnt="3">
        <dgm:presLayoutVars>
          <dgm:bulletEnabled val="1"/>
        </dgm:presLayoutVars>
      </dgm:prSet>
      <dgm:spPr/>
    </dgm:pt>
    <dgm:pt modelId="{7700ABE7-CD74-4A7A-B2E2-715E3EB12CC9}" type="pres">
      <dgm:prSet presAssocID="{4B49A488-A924-4741-AD25-9A85B3E7CCC8}" presName="compositeSpace" presStyleCnt="0"/>
      <dgm:spPr/>
    </dgm:pt>
    <dgm:pt modelId="{0E6F028E-62F1-4705-96D2-1834DA61613F}" type="pres">
      <dgm:prSet presAssocID="{EF839C07-1186-469D-A49E-D77A4EA56C9D}" presName="composite" presStyleCnt="0"/>
      <dgm:spPr/>
    </dgm:pt>
    <dgm:pt modelId="{B7CAB9E6-5F46-42F4-82B9-AB68DAD39BB7}" type="pres">
      <dgm:prSet presAssocID="{EF839C07-1186-469D-A49E-D77A4EA56C9D}" presName="bgChev" presStyleLbl="node1" presStyleIdx="2" presStyleCnt="3"/>
      <dgm:spPr/>
    </dgm:pt>
    <dgm:pt modelId="{2FEDBE8D-E005-43F4-A10C-4DBD60050268}" type="pres">
      <dgm:prSet presAssocID="{EF839C07-1186-469D-A49E-D77A4EA56C9D}" presName="txNode" presStyleLbl="fgAcc1" presStyleIdx="2" presStyleCnt="3">
        <dgm:presLayoutVars>
          <dgm:bulletEnabled val="1"/>
        </dgm:presLayoutVars>
      </dgm:prSet>
      <dgm:spPr/>
    </dgm:pt>
  </dgm:ptLst>
  <dgm:cxnLst>
    <dgm:cxn modelId="{7FF18B12-A71D-4B66-8963-2D54043DB350}" type="presOf" srcId="{9BD769F5-D291-4F02-9EBA-4BFBDBC7CBD6}" destId="{CCB1E399-728F-49F1-8874-E3EDF0018A6B}" srcOrd="0" destOrd="0" presId="urn:microsoft.com/office/officeart/2005/8/layout/chevronAccent+Icon"/>
    <dgm:cxn modelId="{A1C82415-4E91-4DCE-A9FB-17D068A90074}" type="presOf" srcId="{EF839C07-1186-469D-A49E-D77A4EA56C9D}" destId="{2FEDBE8D-E005-43F4-A10C-4DBD60050268}" srcOrd="0" destOrd="0" presId="urn:microsoft.com/office/officeart/2005/8/layout/chevronAccent+Icon"/>
    <dgm:cxn modelId="{3E7F1522-4756-4525-BD08-B4CEE448DAD4}" srcId="{C0C96B32-1480-4795-869C-3E443659B78E}" destId="{CD8C49DB-696C-457F-9FFB-55FE282DBF07}" srcOrd="1" destOrd="0" parTransId="{986BBB0D-1BE6-4B7A-941F-1B5C4459C9FB}" sibTransId="{4B49A488-A924-4741-AD25-9A85B3E7CCC8}"/>
    <dgm:cxn modelId="{0F3D0D41-F5B2-4722-A789-0DDEE9073685}" type="presOf" srcId="{C0C96B32-1480-4795-869C-3E443659B78E}" destId="{4B7F3D5A-EC65-4BF1-9D4A-741529D9F471}" srcOrd="0" destOrd="0" presId="urn:microsoft.com/office/officeart/2005/8/layout/chevronAccent+Icon"/>
    <dgm:cxn modelId="{B110CB7D-C0CC-44BF-AE34-DFC8543DA1CE}" type="presOf" srcId="{CD8C49DB-696C-457F-9FFB-55FE282DBF07}" destId="{DF0D4B8B-F440-4C97-9DCF-A6B88B7519CA}" srcOrd="0" destOrd="0" presId="urn:microsoft.com/office/officeart/2005/8/layout/chevronAccent+Icon"/>
    <dgm:cxn modelId="{0A2C44AB-EFF6-41E2-8B67-4D648BBE3386}" srcId="{C0C96B32-1480-4795-869C-3E443659B78E}" destId="{EF839C07-1186-469D-A49E-D77A4EA56C9D}" srcOrd="2" destOrd="0" parTransId="{F73F4A83-E76E-4AB5-832A-7EEC17654C3D}" sibTransId="{D040AE75-C5B3-43BB-BCE3-596F768BF5E1}"/>
    <dgm:cxn modelId="{CBD292C4-3447-40E7-B711-67B3F4843266}" srcId="{C0C96B32-1480-4795-869C-3E443659B78E}" destId="{9BD769F5-D291-4F02-9EBA-4BFBDBC7CBD6}" srcOrd="0" destOrd="0" parTransId="{D43A1975-B0AE-46E0-ACAA-3C985077E1EA}" sibTransId="{307D2B06-0008-4724-853E-6E26DC87AE71}"/>
    <dgm:cxn modelId="{BA0FB4F0-15F3-446D-B8BB-38D6ED0E2F69}" type="presParOf" srcId="{4B7F3D5A-EC65-4BF1-9D4A-741529D9F471}" destId="{8B7439DB-5F09-44ED-92F5-5D57C27A6709}" srcOrd="0" destOrd="0" presId="urn:microsoft.com/office/officeart/2005/8/layout/chevronAccent+Icon"/>
    <dgm:cxn modelId="{8CA9D847-B04E-4AB2-99D5-1F48BCAEC771}" type="presParOf" srcId="{8B7439DB-5F09-44ED-92F5-5D57C27A6709}" destId="{DBB41D8D-1F23-4FD8-9BAA-F3AEB8E0F613}" srcOrd="0" destOrd="0" presId="urn:microsoft.com/office/officeart/2005/8/layout/chevronAccent+Icon"/>
    <dgm:cxn modelId="{1DB5E08F-DE7A-4B1E-A05E-55695EEC3A82}" type="presParOf" srcId="{8B7439DB-5F09-44ED-92F5-5D57C27A6709}" destId="{CCB1E399-728F-49F1-8874-E3EDF0018A6B}" srcOrd="1" destOrd="0" presId="urn:microsoft.com/office/officeart/2005/8/layout/chevronAccent+Icon"/>
    <dgm:cxn modelId="{0181351A-0337-40A9-B1B0-2F51D02B7B32}" type="presParOf" srcId="{4B7F3D5A-EC65-4BF1-9D4A-741529D9F471}" destId="{898BAF24-9776-47A7-B9F9-E9936A5D3FC0}" srcOrd="1" destOrd="0" presId="urn:microsoft.com/office/officeart/2005/8/layout/chevronAccent+Icon"/>
    <dgm:cxn modelId="{6DBD57A1-8DB6-47BF-972D-8B068B331161}" type="presParOf" srcId="{4B7F3D5A-EC65-4BF1-9D4A-741529D9F471}" destId="{645305D9-5BD0-4123-B677-713514D90926}" srcOrd="2" destOrd="0" presId="urn:microsoft.com/office/officeart/2005/8/layout/chevronAccent+Icon"/>
    <dgm:cxn modelId="{BA56FCD1-C1D6-4B29-97AF-D647BC336256}" type="presParOf" srcId="{645305D9-5BD0-4123-B677-713514D90926}" destId="{EED80227-82EA-405F-8C4F-7FE893584F4B}" srcOrd="0" destOrd="0" presId="urn:microsoft.com/office/officeart/2005/8/layout/chevronAccent+Icon"/>
    <dgm:cxn modelId="{CD8EA7EA-579A-43BD-8B6B-5AAF329B957F}" type="presParOf" srcId="{645305D9-5BD0-4123-B677-713514D90926}" destId="{DF0D4B8B-F440-4C97-9DCF-A6B88B7519CA}" srcOrd="1" destOrd="0" presId="urn:microsoft.com/office/officeart/2005/8/layout/chevronAccent+Icon"/>
    <dgm:cxn modelId="{90498453-29DD-4718-9442-1C744D2A2878}" type="presParOf" srcId="{4B7F3D5A-EC65-4BF1-9D4A-741529D9F471}" destId="{7700ABE7-CD74-4A7A-B2E2-715E3EB12CC9}" srcOrd="3" destOrd="0" presId="urn:microsoft.com/office/officeart/2005/8/layout/chevronAccent+Icon"/>
    <dgm:cxn modelId="{5284838C-00DC-4977-8408-AF38B7F9E2D6}" type="presParOf" srcId="{4B7F3D5A-EC65-4BF1-9D4A-741529D9F471}" destId="{0E6F028E-62F1-4705-96D2-1834DA61613F}" srcOrd="4" destOrd="0" presId="urn:microsoft.com/office/officeart/2005/8/layout/chevronAccent+Icon"/>
    <dgm:cxn modelId="{6D16D1FD-05B7-4D0D-9BAC-881BEADD73C1}" type="presParOf" srcId="{0E6F028E-62F1-4705-96D2-1834DA61613F}" destId="{B7CAB9E6-5F46-42F4-82B9-AB68DAD39BB7}" srcOrd="0" destOrd="0" presId="urn:microsoft.com/office/officeart/2005/8/layout/chevronAccent+Icon"/>
    <dgm:cxn modelId="{37C88AA6-B93E-4649-88ED-338E67676847}" type="presParOf" srcId="{0E6F028E-62F1-4705-96D2-1834DA61613F}" destId="{2FEDBE8D-E005-43F4-A10C-4DBD60050268}" srcOrd="1" destOrd="0" presId="urn:microsoft.com/office/officeart/2005/8/layout/chevronAccen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272808-2348-44C9-A6AE-647272A796FF}">
      <dsp:nvSpPr>
        <dsp:cNvPr id="0" name=""/>
        <dsp:cNvSpPr/>
      </dsp:nvSpPr>
      <dsp:spPr>
        <a:xfrm>
          <a:off x="969" y="33984"/>
          <a:ext cx="2436491" cy="940485"/>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F25F35-9766-40D1-99C3-AFA382F2649F}">
      <dsp:nvSpPr>
        <dsp:cNvPr id="0" name=""/>
        <dsp:cNvSpPr/>
      </dsp:nvSpPr>
      <dsp:spPr>
        <a:xfrm>
          <a:off x="650700" y="269105"/>
          <a:ext cx="2057482" cy="94048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t-EE" sz="1000" kern="1200" dirty="0">
              <a:solidFill>
                <a:schemeClr val="tx1">
                  <a:lumMod val="20000"/>
                  <a:lumOff val="80000"/>
                </a:schemeClr>
              </a:solidFill>
            </a:rPr>
            <a:t>Perearstikeskus</a:t>
          </a:r>
          <a:r>
            <a:rPr lang="et-EE" sz="1000" kern="1200" dirty="0"/>
            <a:t> </a:t>
          </a:r>
          <a:r>
            <a:rPr lang="et-EE" sz="1000" kern="1200" dirty="0">
              <a:solidFill>
                <a:schemeClr val="tx1">
                  <a:lumMod val="20000"/>
                  <a:lumOff val="80000"/>
                </a:schemeClr>
              </a:solidFill>
            </a:rPr>
            <a:t>teavitab abivajadusest Terviseametit</a:t>
          </a:r>
        </a:p>
        <a:p>
          <a:pPr marL="0" lvl="0" indent="0" algn="ctr" defTabSz="444500">
            <a:lnSpc>
              <a:spcPct val="90000"/>
            </a:lnSpc>
            <a:spcBef>
              <a:spcPct val="0"/>
            </a:spcBef>
            <a:spcAft>
              <a:spcPct val="35000"/>
            </a:spcAft>
            <a:buNone/>
          </a:pPr>
          <a:r>
            <a:rPr lang="et-EE" sz="1000" kern="1200" dirty="0">
              <a:solidFill>
                <a:schemeClr val="tx1">
                  <a:lumMod val="20000"/>
                  <a:lumOff val="80000"/>
                </a:schemeClr>
              </a:solidFill>
              <a:hlinkClick xmlns:r="http://schemas.openxmlformats.org/officeDocument/2006/relationships" r:id="rId1">
                <a:extLst>
                  <a:ext uri="{A12FA001-AC4F-418D-AE19-62706E023703}">
                    <ahyp:hlinkClr xmlns:ahyp="http://schemas.microsoft.com/office/drawing/2018/hyperlinkcolor" val="tx"/>
                  </a:ext>
                </a:extLst>
              </a:hlinkClick>
            </a:rPr>
            <a:t>tto@terviseamet.ee</a:t>
          </a:r>
          <a:endParaRPr lang="et-EE" sz="1000" kern="1200" dirty="0">
            <a:solidFill>
              <a:schemeClr val="tx1">
                <a:lumMod val="20000"/>
                <a:lumOff val="80000"/>
              </a:schemeClr>
            </a:solidFill>
          </a:endParaRPr>
        </a:p>
        <a:p>
          <a:pPr marL="0" lvl="0" indent="0" algn="ctr" defTabSz="444500">
            <a:lnSpc>
              <a:spcPct val="90000"/>
            </a:lnSpc>
            <a:spcBef>
              <a:spcPct val="0"/>
            </a:spcBef>
            <a:spcAft>
              <a:spcPct val="35000"/>
            </a:spcAft>
            <a:buNone/>
          </a:pPr>
          <a:endParaRPr lang="et-EE" sz="1000" kern="1200" dirty="0"/>
        </a:p>
      </dsp:txBody>
      <dsp:txXfrm>
        <a:off x="678246" y="296651"/>
        <a:ext cx="2002390" cy="885393"/>
      </dsp:txXfrm>
    </dsp:sp>
    <dsp:sp modelId="{2AE1ECD6-308D-47B8-B3F2-E9D3F32DEEE9}">
      <dsp:nvSpPr>
        <dsp:cNvPr id="0" name=""/>
        <dsp:cNvSpPr/>
      </dsp:nvSpPr>
      <dsp:spPr>
        <a:xfrm>
          <a:off x="2783984" y="33984"/>
          <a:ext cx="2436491" cy="940485"/>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0F3848-425C-451E-8669-0FEEE7D80EC3}">
      <dsp:nvSpPr>
        <dsp:cNvPr id="0" name=""/>
        <dsp:cNvSpPr/>
      </dsp:nvSpPr>
      <dsp:spPr>
        <a:xfrm>
          <a:off x="3433716" y="269105"/>
          <a:ext cx="2057482" cy="94048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t-EE" sz="1000" kern="1200" dirty="0">
              <a:solidFill>
                <a:schemeClr val="tx1">
                  <a:lumMod val="20000"/>
                  <a:lumOff val="80000"/>
                </a:schemeClr>
              </a:solidFill>
            </a:rPr>
            <a:t>Terviseamet annab info vastutavale valvekeskusele ja edastab haigekassale otsuse valvekeskuse määramisest</a:t>
          </a:r>
        </a:p>
      </dsp:txBody>
      <dsp:txXfrm>
        <a:off x="3461262" y="296651"/>
        <a:ext cx="2002390" cy="885393"/>
      </dsp:txXfrm>
    </dsp:sp>
    <dsp:sp modelId="{35D3CD41-941D-4D6C-8D28-9C0DDD5A5FDC}">
      <dsp:nvSpPr>
        <dsp:cNvPr id="0" name=""/>
        <dsp:cNvSpPr/>
      </dsp:nvSpPr>
      <dsp:spPr>
        <a:xfrm>
          <a:off x="5567000" y="33984"/>
          <a:ext cx="2436491" cy="940485"/>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A8639B-4AAB-494A-841C-527EB454ECC2}">
      <dsp:nvSpPr>
        <dsp:cNvPr id="0" name=""/>
        <dsp:cNvSpPr/>
      </dsp:nvSpPr>
      <dsp:spPr>
        <a:xfrm>
          <a:off x="6216731" y="269105"/>
          <a:ext cx="2057482" cy="94048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t-EE" sz="1000" kern="1200" dirty="0">
              <a:solidFill>
                <a:schemeClr val="tx1">
                  <a:lumMod val="20000"/>
                  <a:lumOff val="80000"/>
                </a:schemeClr>
              </a:solidFill>
            </a:rPr>
            <a:t>Valvekeskus edastab haigekassale  e-arve</a:t>
          </a:r>
        </a:p>
      </dsp:txBody>
      <dsp:txXfrm>
        <a:off x="6244277" y="296651"/>
        <a:ext cx="2002390" cy="8853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15B809-1E1D-4C61-8145-95A5C6608B97}">
      <dsp:nvSpPr>
        <dsp:cNvPr id="0" name=""/>
        <dsp:cNvSpPr/>
      </dsp:nvSpPr>
      <dsp:spPr>
        <a:xfrm>
          <a:off x="835" y="150318"/>
          <a:ext cx="2099287" cy="810324"/>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4E3EEB-CFCB-42F5-B4E7-7746C6CF53C1}">
      <dsp:nvSpPr>
        <dsp:cNvPr id="0" name=""/>
        <dsp:cNvSpPr/>
      </dsp:nvSpPr>
      <dsp:spPr>
        <a:xfrm>
          <a:off x="560645" y="352900"/>
          <a:ext cx="1772731" cy="8103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et-EE" sz="900" kern="1200" dirty="0">
              <a:solidFill>
                <a:schemeClr val="tx1">
                  <a:lumMod val="20000"/>
                  <a:lumOff val="80000"/>
                </a:schemeClr>
              </a:solidFill>
            </a:rPr>
            <a:t>Perearstikeskus teavitab abivajadusest Terviseametit</a:t>
          </a:r>
        </a:p>
        <a:p>
          <a:pPr marL="0" lvl="0" indent="0" algn="ctr" defTabSz="400050">
            <a:lnSpc>
              <a:spcPct val="90000"/>
            </a:lnSpc>
            <a:spcBef>
              <a:spcPct val="0"/>
            </a:spcBef>
            <a:spcAft>
              <a:spcPct val="35000"/>
            </a:spcAft>
            <a:buNone/>
          </a:pPr>
          <a:r>
            <a:rPr lang="et-EE" sz="900" kern="1200" dirty="0">
              <a:solidFill>
                <a:schemeClr val="tx1">
                  <a:lumMod val="20000"/>
                  <a:lumOff val="80000"/>
                </a:schemeClr>
              </a:solidFill>
              <a:hlinkClick xmlns:r="http://schemas.openxmlformats.org/officeDocument/2006/relationships" r:id="rId1">
                <a:extLst>
                  <a:ext uri="{A12FA001-AC4F-418D-AE19-62706E023703}">
                    <ahyp:hlinkClr xmlns:ahyp="http://schemas.microsoft.com/office/drawing/2018/hyperlinkcolor" val="tx"/>
                  </a:ext>
                </a:extLst>
              </a:hlinkClick>
            </a:rPr>
            <a:t>tto@terviseamet.ee</a:t>
          </a:r>
          <a:endParaRPr lang="et-EE" sz="900" kern="1200" dirty="0">
            <a:solidFill>
              <a:schemeClr val="tx1">
                <a:lumMod val="20000"/>
                <a:lumOff val="80000"/>
              </a:schemeClr>
            </a:solidFill>
          </a:endParaRPr>
        </a:p>
        <a:p>
          <a:pPr marL="0" lvl="0" indent="0" algn="ctr" defTabSz="400050">
            <a:lnSpc>
              <a:spcPct val="90000"/>
            </a:lnSpc>
            <a:spcBef>
              <a:spcPct val="0"/>
            </a:spcBef>
            <a:spcAft>
              <a:spcPct val="35000"/>
            </a:spcAft>
            <a:buNone/>
          </a:pPr>
          <a:endParaRPr lang="et-EE" sz="900" kern="1200" dirty="0"/>
        </a:p>
      </dsp:txBody>
      <dsp:txXfrm>
        <a:off x="584379" y="376634"/>
        <a:ext cx="1725263" cy="762856"/>
      </dsp:txXfrm>
    </dsp:sp>
    <dsp:sp modelId="{5BCCB918-E8A9-4845-81A5-2C31369A1594}">
      <dsp:nvSpPr>
        <dsp:cNvPr id="0" name=""/>
        <dsp:cNvSpPr/>
      </dsp:nvSpPr>
      <dsp:spPr>
        <a:xfrm>
          <a:off x="2398687" y="150318"/>
          <a:ext cx="2099287" cy="810324"/>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5461E7-A0D1-4BAE-8E36-DD03181378BE}">
      <dsp:nvSpPr>
        <dsp:cNvPr id="0" name=""/>
        <dsp:cNvSpPr/>
      </dsp:nvSpPr>
      <dsp:spPr>
        <a:xfrm>
          <a:off x="2958497" y="352900"/>
          <a:ext cx="1772731" cy="8103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et-EE" sz="900" kern="1200" dirty="0">
              <a:solidFill>
                <a:schemeClr val="tx1">
                  <a:lumMod val="20000"/>
                  <a:lumOff val="80000"/>
                </a:schemeClr>
              </a:solidFill>
            </a:rPr>
            <a:t>Terviseamet annab info vastutavale valvekeskusele ja edastab haigekassale otsuse valvekeskuse määramisest</a:t>
          </a:r>
        </a:p>
      </dsp:txBody>
      <dsp:txXfrm>
        <a:off x="2982231" y="376634"/>
        <a:ext cx="1725263" cy="762856"/>
      </dsp:txXfrm>
    </dsp:sp>
    <dsp:sp modelId="{57949D6E-B1BD-4D6B-A3AC-DCADF98E31F0}">
      <dsp:nvSpPr>
        <dsp:cNvPr id="0" name=""/>
        <dsp:cNvSpPr/>
      </dsp:nvSpPr>
      <dsp:spPr>
        <a:xfrm>
          <a:off x="4796540" y="150318"/>
          <a:ext cx="2099287" cy="810324"/>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C2C2A6-2832-4C04-9589-2133B781D4CA}">
      <dsp:nvSpPr>
        <dsp:cNvPr id="0" name=""/>
        <dsp:cNvSpPr/>
      </dsp:nvSpPr>
      <dsp:spPr>
        <a:xfrm>
          <a:off x="5356350" y="352900"/>
          <a:ext cx="1772731" cy="8103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et-EE" sz="900" kern="1200" dirty="0">
              <a:solidFill>
                <a:schemeClr val="tx1">
                  <a:lumMod val="20000"/>
                  <a:lumOff val="80000"/>
                </a:schemeClr>
              </a:solidFill>
            </a:rPr>
            <a:t>Haigekassa teeb ümberarvestuse ja ülekande</a:t>
          </a:r>
        </a:p>
      </dsp:txBody>
      <dsp:txXfrm>
        <a:off x="5380084" y="376634"/>
        <a:ext cx="1725263" cy="7628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B41D8D-1F23-4FD8-9BAA-F3AEB8E0F613}">
      <dsp:nvSpPr>
        <dsp:cNvPr id="0" name=""/>
        <dsp:cNvSpPr/>
      </dsp:nvSpPr>
      <dsp:spPr>
        <a:xfrm>
          <a:off x="924" y="76378"/>
          <a:ext cx="2322109" cy="896334"/>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B1E399-728F-49F1-8874-E3EDF0018A6B}">
      <dsp:nvSpPr>
        <dsp:cNvPr id="0" name=""/>
        <dsp:cNvSpPr/>
      </dsp:nvSpPr>
      <dsp:spPr>
        <a:xfrm>
          <a:off x="620153" y="300462"/>
          <a:ext cx="1960892" cy="89633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t-EE" sz="1000" kern="1200" dirty="0">
              <a:solidFill>
                <a:schemeClr val="tx1">
                  <a:lumMod val="20000"/>
                  <a:lumOff val="80000"/>
                </a:schemeClr>
              </a:solidFill>
            </a:rPr>
            <a:t>Perearstikeskus teavitab abivajadusest Terviseametit</a:t>
          </a:r>
        </a:p>
        <a:p>
          <a:pPr marL="0" lvl="0" indent="0" algn="ctr" defTabSz="444500">
            <a:lnSpc>
              <a:spcPct val="90000"/>
            </a:lnSpc>
            <a:spcBef>
              <a:spcPct val="0"/>
            </a:spcBef>
            <a:spcAft>
              <a:spcPct val="35000"/>
            </a:spcAft>
            <a:buNone/>
          </a:pPr>
          <a:r>
            <a:rPr lang="et-EE" sz="1000" kern="1200" dirty="0">
              <a:solidFill>
                <a:schemeClr val="tx1">
                  <a:lumMod val="20000"/>
                  <a:lumOff val="80000"/>
                </a:schemeClr>
              </a:solidFill>
              <a:hlinkClick xmlns:r="http://schemas.openxmlformats.org/officeDocument/2006/relationships" r:id="rId1">
                <a:extLst>
                  <a:ext uri="{A12FA001-AC4F-418D-AE19-62706E023703}">
                    <ahyp:hlinkClr xmlns:ahyp="http://schemas.microsoft.com/office/drawing/2018/hyperlinkcolor" val="tx"/>
                  </a:ext>
                </a:extLst>
              </a:hlinkClick>
            </a:rPr>
            <a:t>tto@terviseamet.ee</a:t>
          </a:r>
          <a:endParaRPr lang="et-EE" sz="1000" kern="1200" dirty="0">
            <a:solidFill>
              <a:schemeClr val="tx1">
                <a:lumMod val="20000"/>
                <a:lumOff val="80000"/>
              </a:schemeClr>
            </a:solidFill>
          </a:endParaRPr>
        </a:p>
        <a:p>
          <a:pPr marL="0" lvl="0" indent="0" algn="ctr" defTabSz="444500">
            <a:lnSpc>
              <a:spcPct val="90000"/>
            </a:lnSpc>
            <a:spcBef>
              <a:spcPct val="0"/>
            </a:spcBef>
            <a:spcAft>
              <a:spcPct val="35000"/>
            </a:spcAft>
            <a:buNone/>
          </a:pPr>
          <a:endParaRPr lang="et-EE" sz="1000" kern="1200" dirty="0"/>
        </a:p>
      </dsp:txBody>
      <dsp:txXfrm>
        <a:off x="646406" y="326715"/>
        <a:ext cx="1908386" cy="843828"/>
      </dsp:txXfrm>
    </dsp:sp>
    <dsp:sp modelId="{EED80227-82EA-405F-8C4F-7FE893584F4B}">
      <dsp:nvSpPr>
        <dsp:cNvPr id="0" name=""/>
        <dsp:cNvSpPr/>
      </dsp:nvSpPr>
      <dsp:spPr>
        <a:xfrm>
          <a:off x="2653289" y="76378"/>
          <a:ext cx="2322109" cy="896334"/>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0D4B8B-F440-4C97-9DCF-A6B88B7519CA}">
      <dsp:nvSpPr>
        <dsp:cNvPr id="0" name=""/>
        <dsp:cNvSpPr/>
      </dsp:nvSpPr>
      <dsp:spPr>
        <a:xfrm>
          <a:off x="3272518" y="300462"/>
          <a:ext cx="1960892" cy="89633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t-EE" sz="1000" kern="1200" dirty="0">
              <a:solidFill>
                <a:schemeClr val="tx1">
                  <a:lumMod val="20000"/>
                  <a:lumOff val="80000"/>
                </a:schemeClr>
              </a:solidFill>
            </a:rPr>
            <a:t>Terviseamet annab info vastutavale valvekeskusele ja edastab haigekassale otsuse valvekeskuse määramisest</a:t>
          </a:r>
        </a:p>
      </dsp:txBody>
      <dsp:txXfrm>
        <a:off x="3298771" y="326715"/>
        <a:ext cx="1908386" cy="843828"/>
      </dsp:txXfrm>
    </dsp:sp>
    <dsp:sp modelId="{B7CAB9E6-5F46-42F4-82B9-AB68DAD39BB7}">
      <dsp:nvSpPr>
        <dsp:cNvPr id="0" name=""/>
        <dsp:cNvSpPr/>
      </dsp:nvSpPr>
      <dsp:spPr>
        <a:xfrm>
          <a:off x="5305654" y="76378"/>
          <a:ext cx="2322109" cy="896334"/>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EDBE8D-E005-43F4-A10C-4DBD60050268}">
      <dsp:nvSpPr>
        <dsp:cNvPr id="0" name=""/>
        <dsp:cNvSpPr/>
      </dsp:nvSpPr>
      <dsp:spPr>
        <a:xfrm>
          <a:off x="5924883" y="300462"/>
          <a:ext cx="1960892" cy="89633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t-EE" sz="1000" kern="1200" dirty="0">
              <a:solidFill>
                <a:schemeClr val="tx1">
                  <a:lumMod val="20000"/>
                  <a:lumOff val="80000"/>
                </a:schemeClr>
              </a:solidFill>
            </a:rPr>
            <a:t>Valvekeskus edastab haigekassale e-arve</a:t>
          </a:r>
        </a:p>
      </dsp:txBody>
      <dsp:txXfrm>
        <a:off x="5951136" y="326715"/>
        <a:ext cx="1908386" cy="843828"/>
      </dsp:txXfrm>
    </dsp:sp>
  </dsp:spTree>
</dsp:drawing>
</file>

<file path=ppt/diagrams/layout1.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1855C-E15A-D342-91E3-FDFDCF36DF33}" type="datetimeFigureOut">
              <a:rPr lang="en-US" smtClean="0"/>
              <a:t>11/25/2020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332C7FD-0CCE-CE4E-86BB-482A24DA7B91}" type="slidenum">
              <a:rPr lang="en-US" smtClean="0"/>
              <a:t>‹#›</a:t>
            </a:fld>
            <a:endParaRPr lang="en-US"/>
          </a:p>
        </p:txBody>
      </p:sp>
    </p:spTree>
    <p:extLst>
      <p:ext uri="{BB962C8B-B14F-4D97-AF65-F5344CB8AC3E}">
        <p14:creationId xmlns:p14="http://schemas.microsoft.com/office/powerpoint/2010/main" val="9480811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Avaleh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28650" y="935302"/>
            <a:ext cx="7886700" cy="1989667"/>
          </a:xfrm>
        </p:spPr>
        <p:txBody>
          <a:bodyPr bIns="0" anchor="b">
            <a:normAutofit/>
          </a:bodyPr>
          <a:lstStyle>
            <a:lvl1pPr algn="ctr" fontAlgn="ctr">
              <a:lnSpc>
                <a:spcPts val="5000"/>
              </a:lnSpc>
              <a:spcAft>
                <a:spcPts val="0"/>
              </a:spcAft>
              <a:defRPr sz="5400" b="1">
                <a:solidFill>
                  <a:schemeClr val="bg1"/>
                </a:solidFill>
                <a:effectLst>
                  <a:outerShdw blurRad="50800" dist="38100" dir="2700000" algn="tl" rotWithShape="0">
                    <a:prstClr val="black">
                      <a:alpha val="40000"/>
                    </a:prstClr>
                  </a:outerShdw>
                </a:effectLst>
              </a:defRPr>
            </a:lvl1pPr>
          </a:lstStyle>
          <a:p>
            <a:r>
              <a:rPr lang="et-EE" dirty="0"/>
              <a:t>Presentatsiooni pealkiri kirjuta siia</a:t>
            </a:r>
            <a:endParaRPr lang="en-US" dirty="0"/>
          </a:p>
        </p:txBody>
      </p:sp>
      <p:sp>
        <p:nvSpPr>
          <p:cNvPr id="3" name="Subtitle 2"/>
          <p:cNvSpPr>
            <a:spLocks noGrp="1"/>
          </p:cNvSpPr>
          <p:nvPr>
            <p:ph type="subTitle" idx="1" hasCustomPrompt="1"/>
          </p:nvPr>
        </p:nvSpPr>
        <p:spPr>
          <a:xfrm>
            <a:off x="1143000" y="3001698"/>
            <a:ext cx="6858000" cy="1379802"/>
          </a:xfrm>
        </p:spPr>
        <p:txBody>
          <a:bodyPr>
            <a:normAutofit/>
          </a:bodyPr>
          <a:lstStyle>
            <a:lvl1pPr marL="0" indent="0" algn="ctr">
              <a:buNone/>
              <a:defRPr sz="2400" b="0"/>
            </a:lvl1pPr>
            <a:lvl2pPr marL="257168" indent="0" algn="ctr">
              <a:buNone/>
              <a:defRPr sz="1125"/>
            </a:lvl2pPr>
            <a:lvl3pPr marL="514337" indent="0" algn="ctr">
              <a:buNone/>
              <a:defRPr sz="1013"/>
            </a:lvl3pPr>
            <a:lvl4pPr marL="771506" indent="0" algn="ctr">
              <a:buNone/>
              <a:defRPr sz="900"/>
            </a:lvl4pPr>
            <a:lvl5pPr marL="1028675" indent="0" algn="ctr">
              <a:buNone/>
              <a:defRPr sz="900"/>
            </a:lvl5pPr>
            <a:lvl6pPr marL="1285843" indent="0" algn="ctr">
              <a:buNone/>
              <a:defRPr sz="900"/>
            </a:lvl6pPr>
            <a:lvl7pPr marL="1543012" indent="0" algn="ctr">
              <a:buNone/>
              <a:defRPr sz="900"/>
            </a:lvl7pPr>
            <a:lvl8pPr marL="1800180" indent="0" algn="ctr">
              <a:buNone/>
              <a:defRPr sz="900"/>
            </a:lvl8pPr>
            <a:lvl9pPr marL="2057348" indent="0" algn="ctr">
              <a:buNone/>
              <a:defRPr sz="900"/>
            </a:lvl9pPr>
          </a:lstStyle>
          <a:p>
            <a:r>
              <a:rPr lang="et-EE" dirty="0"/>
              <a:t>Siia kirjuta presentatsiooni alapealkiri</a:t>
            </a:r>
            <a:endParaRPr lang="en-US" dirty="0"/>
          </a:p>
        </p:txBody>
      </p:sp>
    </p:spTree>
    <p:extLst>
      <p:ext uri="{BB962C8B-B14F-4D97-AF65-F5344CB8AC3E}">
        <p14:creationId xmlns:p14="http://schemas.microsoft.com/office/powerpoint/2010/main" val="167059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Sisu ja seletav teks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3849" y="381000"/>
            <a:ext cx="3163817" cy="1333500"/>
          </a:xfrm>
        </p:spPr>
        <p:txBody>
          <a:bodyPr anchor="b"/>
          <a:lstStyle>
            <a:lvl1pPr>
              <a:defRPr sz="1800"/>
            </a:lvl1pPr>
          </a:lstStyle>
          <a:p>
            <a:r>
              <a:rPr lang="en-US" dirty="0" err="1"/>
              <a:t>Sisesta</a:t>
            </a:r>
            <a:r>
              <a:rPr lang="en-US" dirty="0"/>
              <a:t> </a:t>
            </a:r>
            <a:r>
              <a:rPr lang="en-US" dirty="0" err="1"/>
              <a:t>siia</a:t>
            </a:r>
            <a:r>
              <a:rPr lang="en-US" dirty="0"/>
              <a:t> </a:t>
            </a:r>
            <a:r>
              <a:rPr lang="en-US" dirty="0" err="1"/>
              <a:t>oma</a:t>
            </a:r>
            <a:r>
              <a:rPr lang="en-US" dirty="0"/>
              <a:t> </a:t>
            </a:r>
            <a:r>
              <a:rPr lang="en-US" dirty="0" err="1"/>
              <a:t>pealkirja</a:t>
            </a:r>
            <a:r>
              <a:rPr lang="en-US" dirty="0"/>
              <a:t> </a:t>
            </a:r>
            <a:r>
              <a:rPr lang="en-US" dirty="0" err="1"/>
              <a:t>tekst</a:t>
            </a:r>
            <a:endParaRPr lang="en-US" dirty="0"/>
          </a:p>
        </p:txBody>
      </p:sp>
      <p:sp>
        <p:nvSpPr>
          <p:cNvPr id="3" name="Content Placeholder 2"/>
          <p:cNvSpPr>
            <a:spLocks noGrp="1"/>
          </p:cNvSpPr>
          <p:nvPr>
            <p:ph idx="1" hasCustomPrompt="1"/>
          </p:nvPr>
        </p:nvSpPr>
        <p:spPr>
          <a:xfrm>
            <a:off x="3636538" y="822858"/>
            <a:ext cx="4629150" cy="4061354"/>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t-EE" dirty="0"/>
              <a:t>Kliki siia ja kirjuta sisutekst</a:t>
            </a:r>
          </a:p>
          <a:p>
            <a:pPr lvl="1"/>
            <a:r>
              <a:rPr lang="et-EE" dirty="0" err="1"/>
              <a:t>Second</a:t>
            </a:r>
            <a:r>
              <a:rPr lang="et-EE" dirty="0"/>
              <a:t> </a:t>
            </a:r>
            <a:r>
              <a:rPr lang="et-EE" dirty="0" err="1"/>
              <a:t>level</a:t>
            </a:r>
            <a:endParaRPr lang="et-EE" dirty="0"/>
          </a:p>
          <a:p>
            <a:pPr lvl="2"/>
            <a:r>
              <a:rPr lang="et-EE" dirty="0" err="1"/>
              <a:t>Third</a:t>
            </a:r>
            <a:r>
              <a:rPr lang="et-EE" dirty="0"/>
              <a:t> </a:t>
            </a:r>
            <a:r>
              <a:rPr lang="et-EE" dirty="0" err="1"/>
              <a:t>level</a:t>
            </a:r>
            <a:endParaRPr lang="et-EE" dirty="0"/>
          </a:p>
          <a:p>
            <a:pPr lvl="3"/>
            <a:r>
              <a:rPr lang="et-EE" dirty="0" err="1"/>
              <a:t>Fourth</a:t>
            </a:r>
            <a:r>
              <a:rPr lang="et-EE" dirty="0"/>
              <a:t> </a:t>
            </a:r>
            <a:r>
              <a:rPr lang="et-EE" dirty="0" err="1"/>
              <a:t>level</a:t>
            </a:r>
            <a:endParaRPr lang="et-EE" dirty="0"/>
          </a:p>
          <a:p>
            <a:pPr lvl="4"/>
            <a:r>
              <a:rPr lang="et-EE" dirty="0" err="1"/>
              <a:t>Fifth</a:t>
            </a:r>
            <a:r>
              <a:rPr lang="et-EE" dirty="0"/>
              <a:t> </a:t>
            </a:r>
            <a:r>
              <a:rPr lang="et-EE" dirty="0" err="1"/>
              <a:t>level</a:t>
            </a:r>
            <a:endParaRPr lang="en-US" dirty="0"/>
          </a:p>
        </p:txBody>
      </p:sp>
      <p:sp>
        <p:nvSpPr>
          <p:cNvPr id="4" name="Text Placeholder 3"/>
          <p:cNvSpPr>
            <a:spLocks noGrp="1"/>
          </p:cNvSpPr>
          <p:nvPr>
            <p:ph type="body" sz="half" idx="2" hasCustomPrompt="1"/>
          </p:nvPr>
        </p:nvSpPr>
        <p:spPr>
          <a:xfrm>
            <a:off x="323850" y="1714500"/>
            <a:ext cx="3163816" cy="3176323"/>
          </a:xfrm>
        </p:spPr>
        <p:txBody>
          <a:bodyPr/>
          <a:lstStyle>
            <a:lvl1pPr marL="0" indent="0">
              <a:buNone/>
              <a:defRPr sz="900"/>
            </a:lvl1pPr>
            <a:lvl2pPr marL="257168" indent="0">
              <a:buNone/>
              <a:defRPr sz="788"/>
            </a:lvl2pPr>
            <a:lvl3pPr marL="514337" indent="0">
              <a:buNone/>
              <a:defRPr sz="675"/>
            </a:lvl3pPr>
            <a:lvl4pPr marL="771506" indent="0">
              <a:buNone/>
              <a:defRPr sz="563"/>
            </a:lvl4pPr>
            <a:lvl5pPr marL="1028675" indent="0">
              <a:buNone/>
              <a:defRPr sz="563"/>
            </a:lvl5pPr>
            <a:lvl6pPr marL="1285843" indent="0">
              <a:buNone/>
              <a:defRPr sz="563"/>
            </a:lvl6pPr>
            <a:lvl7pPr marL="1543012" indent="0">
              <a:buNone/>
              <a:defRPr sz="563"/>
            </a:lvl7pPr>
            <a:lvl8pPr marL="1800180" indent="0">
              <a:buNone/>
              <a:defRPr sz="563"/>
            </a:lvl8pPr>
            <a:lvl9pPr marL="2057348" indent="0">
              <a:buNone/>
              <a:defRPr sz="563"/>
            </a:lvl9pPr>
          </a:lstStyle>
          <a:p>
            <a:pPr lvl="0"/>
            <a:r>
              <a:rPr lang="en-US" dirty="0" err="1"/>
              <a:t>Sisesta</a:t>
            </a:r>
            <a:r>
              <a:rPr lang="en-US" dirty="0"/>
              <a:t> </a:t>
            </a:r>
            <a:r>
              <a:rPr lang="en-US" dirty="0" err="1"/>
              <a:t>siia</a:t>
            </a:r>
            <a:r>
              <a:rPr lang="en-US" dirty="0"/>
              <a:t> </a:t>
            </a:r>
            <a:r>
              <a:rPr lang="en-US" dirty="0" err="1"/>
              <a:t>oma</a:t>
            </a:r>
            <a:r>
              <a:rPr lang="en-US" dirty="0"/>
              <a:t> </a:t>
            </a:r>
            <a:r>
              <a:rPr lang="en-US" dirty="0" err="1"/>
              <a:t>sisutekst</a:t>
            </a:r>
            <a:endParaRPr lang="et-EE" dirty="0"/>
          </a:p>
        </p:txBody>
      </p:sp>
    </p:spTree>
    <p:extLst>
      <p:ext uri="{BB962C8B-B14F-4D97-AF65-F5344CB8AC3E}">
        <p14:creationId xmlns:p14="http://schemas.microsoft.com/office/powerpoint/2010/main" val="95648229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lt ja pil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3850" y="381000"/>
            <a:ext cx="3341842" cy="1333500"/>
          </a:xfrm>
        </p:spPr>
        <p:txBody>
          <a:bodyPr anchor="b"/>
          <a:lstStyle>
            <a:lvl1pPr>
              <a:defRPr sz="1800"/>
            </a:lvl1pPr>
          </a:lstStyle>
          <a:p>
            <a:r>
              <a:rPr lang="en-US" dirty="0" err="1"/>
              <a:t>Sisesta</a:t>
            </a:r>
            <a:r>
              <a:rPr lang="en-US" dirty="0"/>
              <a:t> </a:t>
            </a:r>
            <a:r>
              <a:rPr lang="en-US" dirty="0" err="1"/>
              <a:t>siia</a:t>
            </a:r>
            <a:r>
              <a:rPr lang="en-US" dirty="0"/>
              <a:t> </a:t>
            </a:r>
            <a:r>
              <a:rPr lang="en-US" dirty="0" err="1"/>
              <a:t>oma</a:t>
            </a:r>
            <a:r>
              <a:rPr lang="en-US" dirty="0"/>
              <a:t> </a:t>
            </a:r>
            <a:r>
              <a:rPr lang="en-US" dirty="0" err="1"/>
              <a:t>pealkirja</a:t>
            </a:r>
            <a:r>
              <a:rPr lang="en-US" dirty="0"/>
              <a:t> </a:t>
            </a:r>
            <a:r>
              <a:rPr lang="en-US" dirty="0" err="1"/>
              <a:t>tekst</a:t>
            </a:r>
            <a:endParaRPr lang="en-US" dirty="0"/>
          </a:p>
        </p:txBody>
      </p:sp>
      <p:sp>
        <p:nvSpPr>
          <p:cNvPr id="3" name="Picture Placeholder 2"/>
          <p:cNvSpPr>
            <a:spLocks noGrp="1"/>
          </p:cNvSpPr>
          <p:nvPr>
            <p:ph type="pic" idx="1" hasCustomPrompt="1"/>
          </p:nvPr>
        </p:nvSpPr>
        <p:spPr>
          <a:xfrm>
            <a:off x="3887391" y="822858"/>
            <a:ext cx="4629150" cy="4061354"/>
          </a:xfrm>
        </p:spPr>
        <p:txBody>
          <a:bodyPr anchor="ctr" anchorCtr="0"/>
          <a:lstStyle>
            <a:lvl1pPr marL="0" indent="0" algn="ctr">
              <a:buNone/>
              <a:defRPr sz="1800"/>
            </a:lvl1pPr>
            <a:lvl2pPr marL="257168" indent="0">
              <a:buNone/>
              <a:defRPr sz="1575"/>
            </a:lvl2pPr>
            <a:lvl3pPr marL="514337" indent="0">
              <a:buNone/>
              <a:defRPr sz="1350"/>
            </a:lvl3pPr>
            <a:lvl4pPr marL="771506" indent="0">
              <a:buNone/>
              <a:defRPr sz="1125"/>
            </a:lvl4pPr>
            <a:lvl5pPr marL="1028675" indent="0">
              <a:buNone/>
              <a:defRPr sz="1125"/>
            </a:lvl5pPr>
            <a:lvl6pPr marL="1285843" indent="0">
              <a:buNone/>
              <a:defRPr sz="1125"/>
            </a:lvl6pPr>
            <a:lvl7pPr marL="1543012" indent="0">
              <a:buNone/>
              <a:defRPr sz="1125"/>
            </a:lvl7pPr>
            <a:lvl8pPr marL="1800180" indent="0">
              <a:buNone/>
              <a:defRPr sz="1125"/>
            </a:lvl8pPr>
            <a:lvl9pPr marL="2057348" indent="0">
              <a:buNone/>
              <a:defRPr sz="1125"/>
            </a:lvl9pPr>
          </a:lstStyle>
          <a:p>
            <a:r>
              <a:rPr lang="et-EE" dirty="0"/>
              <a:t>Pildi lisamiseks </a:t>
            </a:r>
            <a:r>
              <a:rPr lang="et-EE" dirty="0" err="1"/>
              <a:t>klikka</a:t>
            </a:r>
            <a:r>
              <a:rPr lang="et-EE" dirty="0"/>
              <a:t> ikoonil</a:t>
            </a:r>
            <a:br>
              <a:rPr lang="et-EE" dirty="0"/>
            </a:br>
            <a:r>
              <a:rPr lang="et-EE" dirty="0"/>
              <a:t>või </a:t>
            </a:r>
            <a:r>
              <a:rPr lang="en-US" dirty="0"/>
              <a:t>l</a:t>
            </a:r>
            <a:r>
              <a:rPr lang="et-EE" dirty="0" err="1"/>
              <a:t>ohista</a:t>
            </a:r>
            <a:r>
              <a:rPr lang="et-EE" dirty="0"/>
              <a:t> pilt siia.</a:t>
            </a:r>
            <a:endParaRPr lang="en-US" dirty="0"/>
          </a:p>
        </p:txBody>
      </p:sp>
      <p:sp>
        <p:nvSpPr>
          <p:cNvPr id="4" name="Text Placeholder 3"/>
          <p:cNvSpPr>
            <a:spLocks noGrp="1"/>
          </p:cNvSpPr>
          <p:nvPr>
            <p:ph type="body" sz="half" idx="2" hasCustomPrompt="1"/>
          </p:nvPr>
        </p:nvSpPr>
        <p:spPr>
          <a:xfrm>
            <a:off x="323850" y="1714500"/>
            <a:ext cx="3341842" cy="3176323"/>
          </a:xfrm>
        </p:spPr>
        <p:txBody>
          <a:bodyPr/>
          <a:lstStyle>
            <a:lvl1pPr marL="0" indent="0">
              <a:buNone/>
              <a:defRPr sz="900"/>
            </a:lvl1pPr>
            <a:lvl2pPr marL="257168" indent="0">
              <a:buNone/>
              <a:defRPr sz="788"/>
            </a:lvl2pPr>
            <a:lvl3pPr marL="514337" indent="0">
              <a:buNone/>
              <a:defRPr sz="675"/>
            </a:lvl3pPr>
            <a:lvl4pPr marL="771506" indent="0">
              <a:buNone/>
              <a:defRPr sz="563"/>
            </a:lvl4pPr>
            <a:lvl5pPr marL="1028675" indent="0">
              <a:buNone/>
              <a:defRPr sz="563"/>
            </a:lvl5pPr>
            <a:lvl6pPr marL="1285843" indent="0">
              <a:buNone/>
              <a:defRPr sz="563"/>
            </a:lvl6pPr>
            <a:lvl7pPr marL="1543012" indent="0">
              <a:buNone/>
              <a:defRPr sz="563"/>
            </a:lvl7pPr>
            <a:lvl8pPr marL="1800180" indent="0">
              <a:buNone/>
              <a:defRPr sz="563"/>
            </a:lvl8pPr>
            <a:lvl9pPr marL="2057348" indent="0">
              <a:buNone/>
              <a:defRPr sz="563"/>
            </a:lvl9pPr>
          </a:lstStyle>
          <a:p>
            <a:pPr lvl="0"/>
            <a:r>
              <a:rPr lang="en-US" dirty="0" err="1"/>
              <a:t>Sisesta</a:t>
            </a:r>
            <a:r>
              <a:rPr lang="en-US" dirty="0"/>
              <a:t> </a:t>
            </a:r>
            <a:r>
              <a:rPr lang="en-US" dirty="0" err="1"/>
              <a:t>siia</a:t>
            </a:r>
            <a:r>
              <a:rPr lang="en-US" dirty="0"/>
              <a:t> </a:t>
            </a:r>
            <a:r>
              <a:rPr lang="en-US" dirty="0" err="1"/>
              <a:t>oma</a:t>
            </a:r>
            <a:r>
              <a:rPr lang="en-US" dirty="0"/>
              <a:t> </a:t>
            </a:r>
            <a:r>
              <a:rPr lang="en-US" dirty="0" err="1"/>
              <a:t>sisutekst</a:t>
            </a:r>
            <a:endParaRPr lang="et-EE" dirty="0"/>
          </a:p>
        </p:txBody>
      </p:sp>
    </p:spTree>
    <p:extLst>
      <p:ext uri="{BB962C8B-B14F-4D97-AF65-F5344CB8AC3E}">
        <p14:creationId xmlns:p14="http://schemas.microsoft.com/office/powerpoint/2010/main" val="168285107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Pealkiri ja vertikaalne teks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a:t>Sisesta</a:t>
            </a:r>
            <a:r>
              <a:rPr lang="en-US" dirty="0"/>
              <a:t> </a:t>
            </a:r>
            <a:r>
              <a:rPr lang="en-US" dirty="0" err="1"/>
              <a:t>siia</a:t>
            </a:r>
            <a:r>
              <a:rPr lang="en-US" dirty="0"/>
              <a:t> </a:t>
            </a:r>
            <a:r>
              <a:rPr lang="en-US" dirty="0" err="1"/>
              <a:t>oma</a:t>
            </a:r>
            <a:r>
              <a:rPr lang="en-US" dirty="0"/>
              <a:t> </a:t>
            </a:r>
            <a:r>
              <a:rPr lang="en-US" dirty="0" err="1"/>
              <a:t>pealkirja</a:t>
            </a:r>
            <a:r>
              <a:rPr lang="en-US" dirty="0"/>
              <a:t> </a:t>
            </a:r>
            <a:r>
              <a:rPr lang="en-US" dirty="0" err="1"/>
              <a:t>tekst</a:t>
            </a:r>
            <a:endParaRPr lang="en-US" dirty="0"/>
          </a:p>
        </p:txBody>
      </p:sp>
      <p:sp>
        <p:nvSpPr>
          <p:cNvPr id="3" name="Vertical Text Placeholder 2"/>
          <p:cNvSpPr>
            <a:spLocks noGrp="1"/>
          </p:cNvSpPr>
          <p:nvPr>
            <p:ph type="body" orient="vert" idx="1" hasCustomPrompt="1"/>
          </p:nvPr>
        </p:nvSpPr>
        <p:spPr/>
        <p:txBody>
          <a:bodyPr vert="eaVert"/>
          <a:lstStyle/>
          <a:p>
            <a:pPr lvl="0"/>
            <a:r>
              <a:rPr lang="et-EE" dirty="0"/>
              <a:t>Kliki siia ja kirjuta sisutekst</a:t>
            </a:r>
          </a:p>
          <a:p>
            <a:pPr lvl="1"/>
            <a:r>
              <a:rPr lang="et-EE" dirty="0" err="1"/>
              <a:t>Second</a:t>
            </a:r>
            <a:r>
              <a:rPr lang="et-EE" dirty="0"/>
              <a:t> </a:t>
            </a:r>
            <a:r>
              <a:rPr lang="et-EE" dirty="0" err="1"/>
              <a:t>level</a:t>
            </a:r>
            <a:endParaRPr lang="et-EE" dirty="0"/>
          </a:p>
          <a:p>
            <a:pPr lvl="2"/>
            <a:r>
              <a:rPr lang="et-EE" dirty="0" err="1"/>
              <a:t>Third</a:t>
            </a:r>
            <a:r>
              <a:rPr lang="et-EE" dirty="0"/>
              <a:t> </a:t>
            </a:r>
            <a:r>
              <a:rPr lang="et-EE" dirty="0" err="1"/>
              <a:t>level</a:t>
            </a:r>
            <a:endParaRPr lang="et-EE" dirty="0"/>
          </a:p>
          <a:p>
            <a:pPr lvl="3"/>
            <a:r>
              <a:rPr lang="et-EE" dirty="0" err="1"/>
              <a:t>Fourth</a:t>
            </a:r>
            <a:r>
              <a:rPr lang="et-EE" dirty="0"/>
              <a:t> </a:t>
            </a:r>
            <a:r>
              <a:rPr lang="et-EE" dirty="0" err="1"/>
              <a:t>level</a:t>
            </a:r>
            <a:endParaRPr lang="et-EE" dirty="0"/>
          </a:p>
          <a:p>
            <a:pPr lvl="4"/>
            <a:r>
              <a:rPr lang="et-EE" dirty="0" err="1"/>
              <a:t>Fifth</a:t>
            </a:r>
            <a:r>
              <a:rPr lang="et-EE" dirty="0"/>
              <a:t> </a:t>
            </a:r>
            <a:r>
              <a:rPr lang="et-EE" dirty="0" err="1"/>
              <a:t>level</a:t>
            </a:r>
            <a:endParaRPr lang="en-US" dirty="0"/>
          </a:p>
        </p:txBody>
      </p:sp>
    </p:spTree>
    <p:extLst>
      <p:ext uri="{BB962C8B-B14F-4D97-AF65-F5344CB8AC3E}">
        <p14:creationId xmlns:p14="http://schemas.microsoft.com/office/powerpoint/2010/main" val="131842014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kaalne pealkiri ja tekst">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6543676" y="304271"/>
            <a:ext cx="1971675" cy="4843198"/>
          </a:xfrm>
        </p:spPr>
        <p:txBody>
          <a:bodyPr vert="eaVert"/>
          <a:lstStyle/>
          <a:p>
            <a:r>
              <a:rPr lang="en-US" dirty="0" err="1"/>
              <a:t>Sisesta</a:t>
            </a:r>
            <a:r>
              <a:rPr lang="en-US" dirty="0"/>
              <a:t> </a:t>
            </a:r>
            <a:r>
              <a:rPr lang="en-US" dirty="0" err="1"/>
              <a:t>siia</a:t>
            </a:r>
            <a:r>
              <a:rPr lang="en-US" dirty="0"/>
              <a:t> </a:t>
            </a:r>
            <a:r>
              <a:rPr lang="en-US" dirty="0" err="1"/>
              <a:t>oma</a:t>
            </a:r>
            <a:r>
              <a:rPr lang="en-US" dirty="0"/>
              <a:t> </a:t>
            </a:r>
            <a:r>
              <a:rPr lang="en-US" dirty="0" err="1"/>
              <a:t>pealkirja</a:t>
            </a:r>
            <a:r>
              <a:rPr lang="en-US" dirty="0"/>
              <a:t> </a:t>
            </a:r>
            <a:r>
              <a:rPr lang="en-US" dirty="0" err="1"/>
              <a:t>tekst</a:t>
            </a:r>
            <a:endParaRPr lang="en-US" dirty="0"/>
          </a:p>
        </p:txBody>
      </p:sp>
      <p:sp>
        <p:nvSpPr>
          <p:cNvPr id="3" name="Vertical Text Placeholder 2"/>
          <p:cNvSpPr>
            <a:spLocks noGrp="1"/>
          </p:cNvSpPr>
          <p:nvPr>
            <p:ph type="body" orient="vert" idx="1" hasCustomPrompt="1"/>
          </p:nvPr>
        </p:nvSpPr>
        <p:spPr>
          <a:xfrm>
            <a:off x="323850" y="304271"/>
            <a:ext cx="5800725" cy="4843198"/>
          </a:xfrm>
        </p:spPr>
        <p:txBody>
          <a:bodyPr vert="eaVert"/>
          <a:lstStyle/>
          <a:p>
            <a:pPr lvl="0"/>
            <a:r>
              <a:rPr lang="et-EE" dirty="0"/>
              <a:t>Kliki siia ja kirjuta sisutekst</a:t>
            </a:r>
          </a:p>
          <a:p>
            <a:pPr lvl="1"/>
            <a:r>
              <a:rPr lang="et-EE" dirty="0" err="1"/>
              <a:t>Second</a:t>
            </a:r>
            <a:r>
              <a:rPr lang="et-EE" dirty="0"/>
              <a:t> </a:t>
            </a:r>
            <a:r>
              <a:rPr lang="et-EE" dirty="0" err="1"/>
              <a:t>level</a:t>
            </a:r>
            <a:endParaRPr lang="et-EE" dirty="0"/>
          </a:p>
          <a:p>
            <a:pPr lvl="2"/>
            <a:r>
              <a:rPr lang="et-EE" dirty="0" err="1"/>
              <a:t>Third</a:t>
            </a:r>
            <a:r>
              <a:rPr lang="et-EE" dirty="0"/>
              <a:t> </a:t>
            </a:r>
            <a:r>
              <a:rPr lang="et-EE" dirty="0" err="1"/>
              <a:t>level</a:t>
            </a:r>
            <a:endParaRPr lang="et-EE" dirty="0"/>
          </a:p>
          <a:p>
            <a:pPr lvl="3"/>
            <a:r>
              <a:rPr lang="et-EE" dirty="0" err="1"/>
              <a:t>Fourth</a:t>
            </a:r>
            <a:r>
              <a:rPr lang="et-EE" dirty="0"/>
              <a:t> </a:t>
            </a:r>
            <a:r>
              <a:rPr lang="et-EE" dirty="0" err="1"/>
              <a:t>level</a:t>
            </a:r>
            <a:endParaRPr lang="et-EE" dirty="0"/>
          </a:p>
          <a:p>
            <a:pPr lvl="4"/>
            <a:r>
              <a:rPr lang="et-EE" dirty="0" err="1"/>
              <a:t>Fifth</a:t>
            </a:r>
            <a:r>
              <a:rPr lang="et-EE" dirty="0"/>
              <a:t> </a:t>
            </a:r>
            <a:r>
              <a:rPr lang="et-EE" dirty="0" err="1"/>
              <a:t>level</a:t>
            </a:r>
            <a:endParaRPr lang="en-US" dirty="0"/>
          </a:p>
        </p:txBody>
      </p:sp>
    </p:spTree>
    <p:extLst>
      <p:ext uri="{BB962C8B-B14F-4D97-AF65-F5344CB8AC3E}">
        <p14:creationId xmlns:p14="http://schemas.microsoft.com/office/powerpoint/2010/main" val="95117449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iagramm">
    <p:spTree>
      <p:nvGrpSpPr>
        <p:cNvPr id="1" name=""/>
        <p:cNvGrpSpPr/>
        <p:nvPr/>
      </p:nvGrpSpPr>
      <p:grpSpPr>
        <a:xfrm>
          <a:off x="0" y="0"/>
          <a:ext cx="0" cy="0"/>
          <a:chOff x="0" y="0"/>
          <a:chExt cx="0" cy="0"/>
        </a:xfrm>
      </p:grpSpPr>
      <p:sp>
        <p:nvSpPr>
          <p:cNvPr id="7" name="Chart Placeholder 6"/>
          <p:cNvSpPr>
            <a:spLocks noGrp="1"/>
          </p:cNvSpPr>
          <p:nvPr>
            <p:ph type="chart" sz="quarter" idx="13" hasCustomPrompt="1"/>
          </p:nvPr>
        </p:nvSpPr>
        <p:spPr>
          <a:xfrm>
            <a:off x="323850" y="971044"/>
            <a:ext cx="8191500" cy="3706152"/>
          </a:xfrm>
        </p:spPr>
        <p:txBody>
          <a:bodyPr/>
          <a:lstStyle>
            <a:lvl1pPr>
              <a:defRPr baseline="0"/>
            </a:lvl1pPr>
          </a:lstStyle>
          <a:p>
            <a:r>
              <a:rPr lang="et-EE" dirty="0" err="1"/>
              <a:t>Klikka</a:t>
            </a:r>
            <a:r>
              <a:rPr lang="et-EE" dirty="0"/>
              <a:t> ja sisesta diagramm</a:t>
            </a:r>
            <a:endParaRPr lang="en-US" dirty="0"/>
          </a:p>
        </p:txBody>
      </p:sp>
      <p:sp>
        <p:nvSpPr>
          <p:cNvPr id="8" name="Title 1"/>
          <p:cNvSpPr>
            <a:spLocks noGrp="1"/>
          </p:cNvSpPr>
          <p:nvPr>
            <p:ph type="title" hasCustomPrompt="1"/>
          </p:nvPr>
        </p:nvSpPr>
        <p:spPr>
          <a:xfrm>
            <a:off x="331942" y="304274"/>
            <a:ext cx="7886700" cy="666770"/>
          </a:xfrm>
        </p:spPr>
        <p:txBody>
          <a:bodyPr/>
          <a:lstStyle/>
          <a:p>
            <a:r>
              <a:rPr lang="en-US" dirty="0" err="1"/>
              <a:t>Sisesta</a:t>
            </a:r>
            <a:r>
              <a:rPr lang="en-US" dirty="0"/>
              <a:t> </a:t>
            </a:r>
            <a:r>
              <a:rPr lang="en-US" dirty="0" err="1"/>
              <a:t>siia</a:t>
            </a:r>
            <a:r>
              <a:rPr lang="en-US" dirty="0"/>
              <a:t> </a:t>
            </a:r>
            <a:r>
              <a:rPr lang="en-US" dirty="0" err="1"/>
              <a:t>oma</a:t>
            </a:r>
            <a:r>
              <a:rPr lang="en-US" dirty="0"/>
              <a:t> </a:t>
            </a:r>
            <a:r>
              <a:rPr lang="en-US" dirty="0" err="1"/>
              <a:t>pealkirja</a:t>
            </a:r>
            <a:r>
              <a:rPr lang="en-US" dirty="0"/>
              <a:t> </a:t>
            </a:r>
            <a:r>
              <a:rPr lang="en-US" dirty="0" err="1"/>
              <a:t>tekst</a:t>
            </a:r>
            <a:endParaRPr lang="en-US" dirty="0"/>
          </a:p>
        </p:txBody>
      </p:sp>
    </p:spTree>
    <p:extLst>
      <p:ext uri="{BB962C8B-B14F-4D97-AF65-F5344CB8AC3E}">
        <p14:creationId xmlns:p14="http://schemas.microsoft.com/office/powerpoint/2010/main" val="52150281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ealkiri ja tabe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31942" y="304274"/>
            <a:ext cx="7886700" cy="666770"/>
          </a:xfrm>
        </p:spPr>
        <p:txBody>
          <a:bodyPr/>
          <a:lstStyle/>
          <a:p>
            <a:r>
              <a:rPr lang="en-US" dirty="0" err="1"/>
              <a:t>Sisesta</a:t>
            </a:r>
            <a:r>
              <a:rPr lang="en-US" dirty="0"/>
              <a:t> </a:t>
            </a:r>
            <a:r>
              <a:rPr lang="en-US" dirty="0" err="1"/>
              <a:t>siia</a:t>
            </a:r>
            <a:r>
              <a:rPr lang="en-US" dirty="0"/>
              <a:t> </a:t>
            </a:r>
            <a:r>
              <a:rPr lang="en-US" dirty="0" err="1"/>
              <a:t>oma</a:t>
            </a:r>
            <a:r>
              <a:rPr lang="en-US" dirty="0"/>
              <a:t> </a:t>
            </a:r>
            <a:r>
              <a:rPr lang="en-US" dirty="0" err="1"/>
              <a:t>pealkirja</a:t>
            </a:r>
            <a:r>
              <a:rPr lang="en-US" dirty="0"/>
              <a:t> </a:t>
            </a:r>
            <a:r>
              <a:rPr lang="en-US" dirty="0" err="1"/>
              <a:t>tekst</a:t>
            </a:r>
            <a:endParaRPr lang="en-US" dirty="0"/>
          </a:p>
        </p:txBody>
      </p:sp>
      <p:sp>
        <p:nvSpPr>
          <p:cNvPr id="7" name="Table Placeholder 6"/>
          <p:cNvSpPr>
            <a:spLocks noGrp="1"/>
          </p:cNvSpPr>
          <p:nvPr>
            <p:ph type="tbl" sz="quarter" idx="13" hasCustomPrompt="1"/>
          </p:nvPr>
        </p:nvSpPr>
        <p:spPr>
          <a:xfrm>
            <a:off x="323850" y="971044"/>
            <a:ext cx="7886700" cy="3000375"/>
          </a:xfrm>
        </p:spPr>
        <p:txBody>
          <a:bodyPr/>
          <a:lstStyle/>
          <a:p>
            <a:r>
              <a:rPr lang="en-US" dirty="0" err="1"/>
              <a:t>Sisesta</a:t>
            </a:r>
            <a:r>
              <a:rPr lang="en-US" dirty="0"/>
              <a:t> </a:t>
            </a:r>
            <a:r>
              <a:rPr lang="en-US" dirty="0" err="1"/>
              <a:t>tabel</a:t>
            </a:r>
            <a:endParaRPr lang="en-US" dirty="0"/>
          </a:p>
        </p:txBody>
      </p:sp>
    </p:spTree>
    <p:extLst>
      <p:ext uri="{BB962C8B-B14F-4D97-AF65-F5344CB8AC3E}">
        <p14:creationId xmlns:p14="http://schemas.microsoft.com/office/powerpoint/2010/main" val="1016981070"/>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Pealkiri ja audio-video meedia">
    <p:spTree>
      <p:nvGrpSpPr>
        <p:cNvPr id="1" name=""/>
        <p:cNvGrpSpPr/>
        <p:nvPr/>
      </p:nvGrpSpPr>
      <p:grpSpPr>
        <a:xfrm>
          <a:off x="0" y="0"/>
          <a:ext cx="0" cy="0"/>
          <a:chOff x="0" y="0"/>
          <a:chExt cx="0" cy="0"/>
        </a:xfrm>
      </p:grpSpPr>
      <p:sp>
        <p:nvSpPr>
          <p:cNvPr id="7" name="Media Placeholder 6"/>
          <p:cNvSpPr>
            <a:spLocks noGrp="1"/>
          </p:cNvSpPr>
          <p:nvPr>
            <p:ph type="media" sz="quarter" idx="13" hasCustomPrompt="1"/>
          </p:nvPr>
        </p:nvSpPr>
        <p:spPr>
          <a:xfrm>
            <a:off x="323850" y="971044"/>
            <a:ext cx="8464100" cy="3681876"/>
          </a:xfrm>
        </p:spPr>
        <p:txBody>
          <a:bodyPr/>
          <a:lstStyle>
            <a:lvl1pPr>
              <a:defRPr baseline="0"/>
            </a:lvl1pPr>
          </a:lstStyle>
          <a:p>
            <a:r>
              <a:rPr lang="en-US" dirty="0" err="1"/>
              <a:t>Sisesta</a:t>
            </a:r>
            <a:r>
              <a:rPr lang="en-US" dirty="0"/>
              <a:t> </a:t>
            </a:r>
            <a:r>
              <a:rPr lang="en-US" dirty="0" err="1"/>
              <a:t>meediafail</a:t>
            </a:r>
            <a:endParaRPr lang="en-US" dirty="0"/>
          </a:p>
        </p:txBody>
      </p:sp>
      <p:sp>
        <p:nvSpPr>
          <p:cNvPr id="8" name="Title 1"/>
          <p:cNvSpPr>
            <a:spLocks noGrp="1"/>
          </p:cNvSpPr>
          <p:nvPr>
            <p:ph type="title" hasCustomPrompt="1"/>
          </p:nvPr>
        </p:nvSpPr>
        <p:spPr>
          <a:xfrm>
            <a:off x="331942" y="304274"/>
            <a:ext cx="7886700" cy="666770"/>
          </a:xfrm>
        </p:spPr>
        <p:txBody>
          <a:bodyPr/>
          <a:lstStyle/>
          <a:p>
            <a:r>
              <a:rPr lang="en-US" dirty="0" err="1"/>
              <a:t>Sisesta</a:t>
            </a:r>
            <a:r>
              <a:rPr lang="en-US" dirty="0"/>
              <a:t> </a:t>
            </a:r>
            <a:r>
              <a:rPr lang="en-US" dirty="0" err="1"/>
              <a:t>siia</a:t>
            </a:r>
            <a:r>
              <a:rPr lang="en-US" dirty="0"/>
              <a:t> </a:t>
            </a:r>
            <a:r>
              <a:rPr lang="en-US" dirty="0" err="1"/>
              <a:t>oma</a:t>
            </a:r>
            <a:r>
              <a:rPr lang="en-US" dirty="0"/>
              <a:t> </a:t>
            </a:r>
            <a:r>
              <a:rPr lang="en-US" dirty="0" err="1"/>
              <a:t>pealkirja</a:t>
            </a:r>
            <a:r>
              <a:rPr lang="en-US" dirty="0"/>
              <a:t> </a:t>
            </a:r>
            <a:r>
              <a:rPr lang="en-US" dirty="0" err="1"/>
              <a:t>tekst</a:t>
            </a:r>
            <a:endParaRPr lang="en-US" dirty="0"/>
          </a:p>
        </p:txBody>
      </p:sp>
    </p:spTree>
    <p:extLst>
      <p:ext uri="{BB962C8B-B14F-4D97-AF65-F5344CB8AC3E}">
        <p14:creationId xmlns:p14="http://schemas.microsoft.com/office/powerpoint/2010/main" val="578497017"/>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uur tabel taustag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able Placeholder 6"/>
          <p:cNvSpPr>
            <a:spLocks noGrp="1"/>
          </p:cNvSpPr>
          <p:nvPr>
            <p:ph type="tbl" sz="quarter" idx="13" hasCustomPrompt="1"/>
          </p:nvPr>
        </p:nvSpPr>
        <p:spPr>
          <a:xfrm>
            <a:off x="95794" y="87087"/>
            <a:ext cx="8952412" cy="5512524"/>
          </a:xfrm>
        </p:spPr>
        <p:txBody>
          <a:bodyPr/>
          <a:lstStyle/>
          <a:p>
            <a:r>
              <a:rPr lang="en-US" dirty="0" err="1"/>
              <a:t>Sisesta</a:t>
            </a:r>
            <a:r>
              <a:rPr lang="en-US" dirty="0"/>
              <a:t> </a:t>
            </a:r>
            <a:r>
              <a:rPr lang="en-US" dirty="0" err="1"/>
              <a:t>tabel</a:t>
            </a:r>
            <a:endParaRPr lang="en-US" dirty="0"/>
          </a:p>
        </p:txBody>
      </p:sp>
    </p:spTree>
    <p:extLst>
      <p:ext uri="{BB962C8B-B14F-4D97-AF65-F5344CB8AC3E}">
        <p14:creationId xmlns:p14="http://schemas.microsoft.com/office/powerpoint/2010/main" val="1140894750"/>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Suur tabel pealkirja ja taustag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able Placeholder 6"/>
          <p:cNvSpPr>
            <a:spLocks noGrp="1"/>
          </p:cNvSpPr>
          <p:nvPr>
            <p:ph type="tbl" sz="quarter" idx="13" hasCustomPrompt="1"/>
          </p:nvPr>
        </p:nvSpPr>
        <p:spPr>
          <a:xfrm>
            <a:off x="95794" y="945663"/>
            <a:ext cx="8952412" cy="4653948"/>
          </a:xfrm>
        </p:spPr>
        <p:txBody>
          <a:bodyPr/>
          <a:lstStyle/>
          <a:p>
            <a:r>
              <a:rPr lang="en-US" dirty="0" err="1"/>
              <a:t>Sisesta</a:t>
            </a:r>
            <a:r>
              <a:rPr lang="en-US" dirty="0"/>
              <a:t> </a:t>
            </a:r>
            <a:r>
              <a:rPr lang="en-US" dirty="0" err="1"/>
              <a:t>tabel</a:t>
            </a:r>
            <a:endParaRPr lang="en-US" dirty="0"/>
          </a:p>
        </p:txBody>
      </p:sp>
      <p:sp>
        <p:nvSpPr>
          <p:cNvPr id="3" name="Title 1"/>
          <p:cNvSpPr>
            <a:spLocks noGrp="1"/>
          </p:cNvSpPr>
          <p:nvPr>
            <p:ph type="title" hasCustomPrompt="1"/>
          </p:nvPr>
        </p:nvSpPr>
        <p:spPr>
          <a:xfrm>
            <a:off x="323850" y="216165"/>
            <a:ext cx="7886700" cy="651343"/>
          </a:xfrm>
        </p:spPr>
        <p:txBody>
          <a:bodyPr/>
          <a:lstStyle/>
          <a:p>
            <a:r>
              <a:rPr lang="en-US" dirty="0" err="1"/>
              <a:t>Sisesta</a:t>
            </a:r>
            <a:r>
              <a:rPr lang="en-US" dirty="0"/>
              <a:t> </a:t>
            </a:r>
            <a:r>
              <a:rPr lang="en-US" dirty="0" err="1"/>
              <a:t>siia</a:t>
            </a:r>
            <a:r>
              <a:rPr lang="en-US" dirty="0"/>
              <a:t> </a:t>
            </a:r>
            <a:r>
              <a:rPr lang="en-US" dirty="0" err="1"/>
              <a:t>oma</a:t>
            </a:r>
            <a:r>
              <a:rPr lang="en-US" dirty="0"/>
              <a:t> </a:t>
            </a:r>
            <a:r>
              <a:rPr lang="en-US" dirty="0" err="1"/>
              <a:t>pealkirja</a:t>
            </a:r>
            <a:r>
              <a:rPr lang="en-US" dirty="0"/>
              <a:t> </a:t>
            </a:r>
            <a:r>
              <a:rPr lang="en-US" dirty="0" err="1"/>
              <a:t>tekst</a:t>
            </a:r>
            <a:endParaRPr lang="en-US" dirty="0"/>
          </a:p>
        </p:txBody>
      </p:sp>
    </p:spTree>
    <p:extLst>
      <p:ext uri="{BB962C8B-B14F-4D97-AF65-F5344CB8AC3E}">
        <p14:creationId xmlns:p14="http://schemas.microsoft.com/office/powerpoint/2010/main" val="136579187"/>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Suur tabel valge taustag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able Placeholder 6"/>
          <p:cNvSpPr>
            <a:spLocks noGrp="1"/>
          </p:cNvSpPr>
          <p:nvPr>
            <p:ph type="tbl" sz="quarter" idx="13" hasCustomPrompt="1"/>
          </p:nvPr>
        </p:nvSpPr>
        <p:spPr>
          <a:xfrm>
            <a:off x="95794" y="87087"/>
            <a:ext cx="8952412" cy="5381896"/>
          </a:xfrm>
        </p:spPr>
        <p:txBody>
          <a:bodyPr/>
          <a:lstStyle/>
          <a:p>
            <a:r>
              <a:rPr lang="en-US" dirty="0" err="1"/>
              <a:t>Sisesta</a:t>
            </a:r>
            <a:r>
              <a:rPr lang="en-US" dirty="0"/>
              <a:t> </a:t>
            </a:r>
            <a:r>
              <a:rPr lang="en-US" dirty="0" err="1"/>
              <a:t>tabel</a:t>
            </a:r>
            <a:endParaRPr lang="en-US" dirty="0"/>
          </a:p>
        </p:txBody>
      </p:sp>
    </p:spTree>
    <p:extLst>
      <p:ext uri="{BB962C8B-B14F-4D97-AF65-F5344CB8AC3E}">
        <p14:creationId xmlns:p14="http://schemas.microsoft.com/office/powerpoint/2010/main" val="197386091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Avaleht-rohelin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28650" y="935302"/>
            <a:ext cx="7886700" cy="1989667"/>
          </a:xfrm>
        </p:spPr>
        <p:txBody>
          <a:bodyPr bIns="0" anchor="b">
            <a:normAutofit/>
          </a:bodyPr>
          <a:lstStyle>
            <a:lvl1pPr algn="ctr" fontAlgn="ctr">
              <a:lnSpc>
                <a:spcPts val="5000"/>
              </a:lnSpc>
              <a:spcAft>
                <a:spcPts val="0"/>
              </a:spcAft>
              <a:defRPr sz="5400" b="1">
                <a:solidFill>
                  <a:srgbClr val="FFFFFF"/>
                </a:solidFill>
                <a:effectLst>
                  <a:outerShdw blurRad="50800" dist="38100" dir="2700000" algn="tl" rotWithShape="0">
                    <a:prstClr val="black">
                      <a:alpha val="40000"/>
                    </a:prstClr>
                  </a:outerShdw>
                </a:effectLst>
              </a:defRPr>
            </a:lvl1pPr>
          </a:lstStyle>
          <a:p>
            <a:r>
              <a:rPr lang="et-EE" dirty="0"/>
              <a:t>Presentatsiooni pealkiri kirjuta siia</a:t>
            </a:r>
            <a:endParaRPr lang="en-US" dirty="0"/>
          </a:p>
        </p:txBody>
      </p:sp>
      <p:sp>
        <p:nvSpPr>
          <p:cNvPr id="3" name="Subtitle 2"/>
          <p:cNvSpPr>
            <a:spLocks noGrp="1"/>
          </p:cNvSpPr>
          <p:nvPr>
            <p:ph type="subTitle" idx="1" hasCustomPrompt="1"/>
          </p:nvPr>
        </p:nvSpPr>
        <p:spPr>
          <a:xfrm>
            <a:off x="1143000" y="3001698"/>
            <a:ext cx="6858000" cy="1379802"/>
          </a:xfrm>
        </p:spPr>
        <p:txBody>
          <a:bodyPr>
            <a:normAutofit/>
          </a:bodyPr>
          <a:lstStyle>
            <a:lvl1pPr marL="0" indent="0" algn="ctr">
              <a:buNone/>
              <a:defRPr sz="2400" b="0">
                <a:solidFill>
                  <a:srgbClr val="FFFFFF"/>
                </a:solidFill>
              </a:defRPr>
            </a:lvl1pPr>
            <a:lvl2pPr marL="257168" indent="0" algn="ctr">
              <a:buNone/>
              <a:defRPr sz="1125"/>
            </a:lvl2pPr>
            <a:lvl3pPr marL="514337" indent="0" algn="ctr">
              <a:buNone/>
              <a:defRPr sz="1013"/>
            </a:lvl3pPr>
            <a:lvl4pPr marL="771506" indent="0" algn="ctr">
              <a:buNone/>
              <a:defRPr sz="900"/>
            </a:lvl4pPr>
            <a:lvl5pPr marL="1028675" indent="0" algn="ctr">
              <a:buNone/>
              <a:defRPr sz="900"/>
            </a:lvl5pPr>
            <a:lvl6pPr marL="1285843" indent="0" algn="ctr">
              <a:buNone/>
              <a:defRPr sz="900"/>
            </a:lvl6pPr>
            <a:lvl7pPr marL="1543012" indent="0" algn="ctr">
              <a:buNone/>
              <a:defRPr sz="900"/>
            </a:lvl7pPr>
            <a:lvl8pPr marL="1800180" indent="0" algn="ctr">
              <a:buNone/>
              <a:defRPr sz="900"/>
            </a:lvl8pPr>
            <a:lvl9pPr marL="2057348" indent="0" algn="ctr">
              <a:buNone/>
              <a:defRPr sz="900"/>
            </a:lvl9pPr>
          </a:lstStyle>
          <a:p>
            <a:r>
              <a:rPr lang="et-EE" dirty="0"/>
              <a:t>Siia kirjuta presentatsiooni alapealkiri</a:t>
            </a:r>
            <a:endParaRPr lang="en-US" dirty="0"/>
          </a:p>
        </p:txBody>
      </p:sp>
    </p:spTree>
    <p:extLst>
      <p:ext uri="{BB962C8B-B14F-4D97-AF65-F5344CB8AC3E}">
        <p14:creationId xmlns:p14="http://schemas.microsoft.com/office/powerpoint/2010/main" val="1016142108"/>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Suur tabel pealkirja ja valge taustag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able Placeholder 6"/>
          <p:cNvSpPr>
            <a:spLocks noGrp="1"/>
          </p:cNvSpPr>
          <p:nvPr>
            <p:ph type="tbl" sz="quarter" idx="13" hasCustomPrompt="1"/>
          </p:nvPr>
        </p:nvSpPr>
        <p:spPr>
          <a:xfrm>
            <a:off x="95794" y="945663"/>
            <a:ext cx="8952412" cy="4532922"/>
          </a:xfrm>
        </p:spPr>
        <p:txBody>
          <a:bodyPr/>
          <a:lstStyle/>
          <a:p>
            <a:r>
              <a:rPr lang="en-US" dirty="0" err="1"/>
              <a:t>Sisesta</a:t>
            </a:r>
            <a:r>
              <a:rPr lang="en-US" dirty="0"/>
              <a:t> </a:t>
            </a:r>
            <a:r>
              <a:rPr lang="en-US" dirty="0" err="1"/>
              <a:t>tabel</a:t>
            </a:r>
            <a:endParaRPr lang="en-US" dirty="0"/>
          </a:p>
        </p:txBody>
      </p:sp>
      <p:sp>
        <p:nvSpPr>
          <p:cNvPr id="4" name="Title 1"/>
          <p:cNvSpPr>
            <a:spLocks noGrp="1"/>
          </p:cNvSpPr>
          <p:nvPr>
            <p:ph type="title" hasCustomPrompt="1"/>
          </p:nvPr>
        </p:nvSpPr>
        <p:spPr>
          <a:xfrm>
            <a:off x="323850" y="216165"/>
            <a:ext cx="7886700" cy="651343"/>
          </a:xfrm>
        </p:spPr>
        <p:txBody>
          <a:bodyPr/>
          <a:lstStyle/>
          <a:p>
            <a:r>
              <a:rPr lang="en-US" dirty="0" err="1"/>
              <a:t>Sisesta</a:t>
            </a:r>
            <a:r>
              <a:rPr lang="en-US" dirty="0"/>
              <a:t> </a:t>
            </a:r>
            <a:r>
              <a:rPr lang="en-US" dirty="0" err="1"/>
              <a:t>siia</a:t>
            </a:r>
            <a:r>
              <a:rPr lang="en-US" dirty="0"/>
              <a:t> </a:t>
            </a:r>
            <a:r>
              <a:rPr lang="en-US" dirty="0" err="1"/>
              <a:t>oma</a:t>
            </a:r>
            <a:r>
              <a:rPr lang="en-US" dirty="0"/>
              <a:t> </a:t>
            </a:r>
            <a:r>
              <a:rPr lang="en-US" dirty="0" err="1"/>
              <a:t>pealkirja</a:t>
            </a:r>
            <a:r>
              <a:rPr lang="en-US" dirty="0"/>
              <a:t> </a:t>
            </a:r>
            <a:r>
              <a:rPr lang="en-US" dirty="0" err="1"/>
              <a:t>tekst</a:t>
            </a:r>
            <a:endParaRPr lang="en-US" dirty="0"/>
          </a:p>
        </p:txBody>
      </p:sp>
    </p:spTree>
    <p:extLst>
      <p:ext uri="{BB962C8B-B14F-4D97-AF65-F5344CB8AC3E}">
        <p14:creationId xmlns:p14="http://schemas.microsoft.com/office/powerpoint/2010/main" val="352985935"/>
      </p:ext>
    </p:extLst>
  </p:cSld>
  <p:clrMapOvr>
    <a:masterClrMapping/>
  </p:clrMapOvr>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p:spPr>
        <p:txBody>
          <a:bodyPr anchor="b"/>
          <a:lstStyle>
            <a:lvl1pPr algn="ctr">
              <a:defRPr sz="4500"/>
            </a:lvl1pPr>
          </a:lstStyle>
          <a:p>
            <a:r>
              <a:rPr lang="en-US"/>
              <a:t>Click to edit Master title style</a:t>
            </a:r>
            <a:endParaRPr/>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a:p>
        </p:txBody>
      </p:sp>
      <p:sp>
        <p:nvSpPr>
          <p:cNvPr id="4" name="Date Placeholder 3"/>
          <p:cNvSpPr>
            <a:spLocks noGrp="1"/>
          </p:cNvSpPr>
          <p:nvPr>
            <p:ph type="dt" sz="half" idx="10"/>
          </p:nvPr>
        </p:nvSpPr>
        <p:spPr/>
        <p:txBody>
          <a:bodyPr/>
          <a:lstStyle/>
          <a:p>
            <a:fld id="{6C9A4713-59FD-B742-915F-C76FCEA6A2FD}" type="datetimeFigureOut">
              <a:rPr lang="hr-HR" smtClean="0"/>
              <a:t>25.11.2020.</a:t>
            </a:fld>
            <a:endParaRPr lang="hr-H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3E27E-1946-4640-8A6F-AE11728689F5}" type="slidenum">
              <a:rPr lang="uk-UA" smtClean="0"/>
              <a:t>‹#›</a:t>
            </a:fld>
            <a:endParaRPr lang="uk-UA"/>
          </a:p>
        </p:txBody>
      </p:sp>
    </p:spTree>
    <p:extLst>
      <p:ext uri="{BB962C8B-B14F-4D97-AF65-F5344CB8AC3E}">
        <p14:creationId xmlns:p14="http://schemas.microsoft.com/office/powerpoint/2010/main" val="2910244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6C9A4713-59FD-B742-915F-C76FCEA6A2FD}" type="datetimeFigureOut">
              <a:rPr lang="hr-HR" smtClean="0"/>
              <a:t>25.11.2020.</a:t>
            </a:fld>
            <a:endParaRPr lang="hr-H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3E27E-1946-4640-8A6F-AE11728689F5}" type="slidenum">
              <a:rPr lang="uk-UA" smtClean="0"/>
              <a:t>‹#›</a:t>
            </a:fld>
            <a:endParaRPr lang="uk-UA"/>
          </a:p>
        </p:txBody>
      </p:sp>
    </p:spTree>
    <p:extLst>
      <p:ext uri="{BB962C8B-B14F-4D97-AF65-F5344CB8AC3E}">
        <p14:creationId xmlns:p14="http://schemas.microsoft.com/office/powerpoint/2010/main" val="10918837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424782"/>
            <a:ext cx="7886700" cy="2377281"/>
          </a:xfrm>
        </p:spPr>
        <p:txBody>
          <a:bodyPr anchor="b"/>
          <a:lstStyle>
            <a:lvl1pPr>
              <a:defRPr sz="4500"/>
            </a:lvl1pPr>
          </a:lstStyle>
          <a:p>
            <a:r>
              <a:rPr lang="en-US"/>
              <a:t>Click to edit Master title style</a:t>
            </a:r>
            <a:endParaRPr/>
          </a:p>
        </p:txBody>
      </p:sp>
      <p:sp>
        <p:nvSpPr>
          <p:cNvPr id="3" name="Text Placeholder 2"/>
          <p:cNvSpPr>
            <a:spLocks noGrp="1"/>
          </p:cNvSpPr>
          <p:nvPr>
            <p:ph type="body" idx="1"/>
          </p:nvPr>
        </p:nvSpPr>
        <p:spPr>
          <a:xfrm>
            <a:off x="623888" y="3824553"/>
            <a:ext cx="7886700" cy="1250156"/>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9A4713-59FD-B742-915F-C76FCEA6A2FD}" type="datetimeFigureOut">
              <a:rPr lang="hr-HR" smtClean="0"/>
              <a:t>25.11.2020.</a:t>
            </a:fld>
            <a:endParaRPr lang="hr-H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3E27E-1946-4640-8A6F-AE11728689F5}" type="slidenum">
              <a:rPr lang="uk-UA" smtClean="0"/>
              <a:t>‹#›</a:t>
            </a:fld>
            <a:endParaRPr lang="uk-UA"/>
          </a:p>
        </p:txBody>
      </p:sp>
    </p:spTree>
    <p:extLst>
      <p:ext uri="{BB962C8B-B14F-4D97-AF65-F5344CB8AC3E}">
        <p14:creationId xmlns:p14="http://schemas.microsoft.com/office/powerpoint/2010/main" val="16789907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628650" y="1521354"/>
            <a:ext cx="3886200" cy="36261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629150" y="1521354"/>
            <a:ext cx="3886200" cy="36261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6C9A4713-59FD-B742-915F-C76FCEA6A2FD}" type="datetimeFigureOut">
              <a:rPr lang="hr-HR" smtClean="0"/>
              <a:t>25.11.2020.</a:t>
            </a:fld>
            <a:endParaRPr lang="hr-H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33E27E-1946-4640-8A6F-AE11728689F5}" type="slidenum">
              <a:rPr lang="uk-UA" smtClean="0"/>
              <a:t>‹#›</a:t>
            </a:fld>
            <a:endParaRPr lang="uk-UA"/>
          </a:p>
        </p:txBody>
      </p:sp>
    </p:spTree>
    <p:extLst>
      <p:ext uri="{BB962C8B-B14F-4D97-AF65-F5344CB8AC3E}">
        <p14:creationId xmlns:p14="http://schemas.microsoft.com/office/powerpoint/2010/main" val="37579125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p:spPr>
        <p:txBody>
          <a:bodyPr/>
          <a:lstStyle/>
          <a:p>
            <a:r>
              <a:rPr lang="en-US"/>
              <a:t>Click to edit Master title style</a:t>
            </a:r>
            <a:endParaRPr/>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6C9A4713-59FD-B742-915F-C76FCEA6A2FD}" type="datetimeFigureOut">
              <a:rPr lang="hr-HR" smtClean="0"/>
              <a:t>25.11.2020.</a:t>
            </a:fld>
            <a:endParaRPr lang="hr-H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33E27E-1946-4640-8A6F-AE11728689F5}" type="slidenum">
              <a:rPr lang="uk-UA" smtClean="0"/>
              <a:t>‹#›</a:t>
            </a:fld>
            <a:endParaRPr lang="uk-UA"/>
          </a:p>
        </p:txBody>
      </p:sp>
    </p:spTree>
    <p:extLst>
      <p:ext uri="{BB962C8B-B14F-4D97-AF65-F5344CB8AC3E}">
        <p14:creationId xmlns:p14="http://schemas.microsoft.com/office/powerpoint/2010/main" val="34789076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6C9A4713-59FD-B742-915F-C76FCEA6A2FD}" type="datetimeFigureOut">
              <a:rPr lang="hr-HR" smtClean="0"/>
              <a:t>25.11.2020.</a:t>
            </a:fld>
            <a:endParaRPr lang="hr-H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33E27E-1946-4640-8A6F-AE11728689F5}" type="slidenum">
              <a:rPr lang="uk-UA" smtClean="0"/>
              <a:t>‹#›</a:t>
            </a:fld>
            <a:endParaRPr lang="uk-UA"/>
          </a:p>
        </p:txBody>
      </p:sp>
    </p:spTree>
    <p:extLst>
      <p:ext uri="{BB962C8B-B14F-4D97-AF65-F5344CB8AC3E}">
        <p14:creationId xmlns:p14="http://schemas.microsoft.com/office/powerpoint/2010/main" val="7710790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9A4713-59FD-B742-915F-C76FCEA6A2FD}" type="datetimeFigureOut">
              <a:rPr lang="hr-HR" smtClean="0"/>
              <a:t>25.11.2020.</a:t>
            </a:fld>
            <a:endParaRPr lang="hr-H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33E27E-1946-4640-8A6F-AE11728689F5}" type="slidenum">
              <a:rPr lang="uk-UA" smtClean="0"/>
              <a:t>‹#›</a:t>
            </a:fld>
            <a:endParaRPr lang="uk-UA"/>
          </a:p>
        </p:txBody>
      </p:sp>
    </p:spTree>
    <p:extLst>
      <p:ext uri="{BB962C8B-B14F-4D97-AF65-F5344CB8AC3E}">
        <p14:creationId xmlns:p14="http://schemas.microsoft.com/office/powerpoint/2010/main" val="27716160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a:t>Click to edit Master title style</a:t>
            </a:r>
            <a:endParaRPr/>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C9A4713-59FD-B742-915F-C76FCEA6A2FD}" type="datetimeFigureOut">
              <a:rPr lang="hr-HR" smtClean="0"/>
              <a:t>25.11.2020.</a:t>
            </a:fld>
            <a:endParaRPr lang="hr-H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33E27E-1946-4640-8A6F-AE11728689F5}" type="slidenum">
              <a:rPr lang="uk-UA" smtClean="0"/>
              <a:t>‹#›</a:t>
            </a:fld>
            <a:endParaRPr lang="uk-UA"/>
          </a:p>
        </p:txBody>
      </p:sp>
    </p:spTree>
    <p:extLst>
      <p:ext uri="{BB962C8B-B14F-4D97-AF65-F5344CB8AC3E}">
        <p14:creationId xmlns:p14="http://schemas.microsoft.com/office/powerpoint/2010/main" val="5821060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a:t>Click to edit Master title style</a:t>
            </a:r>
            <a:endParaRPr/>
          </a:p>
        </p:txBody>
      </p:sp>
      <p:sp>
        <p:nvSpPr>
          <p:cNvPr id="3" name="Picture Placeholder 2"/>
          <p:cNvSpPr>
            <a:spLocks noGrp="1"/>
          </p:cNvSpPr>
          <p:nvPr>
            <p:ph type="pic" idx="1"/>
          </p:nvPr>
        </p:nvSpPr>
        <p:spPr>
          <a:xfrm>
            <a:off x="3887391" y="822855"/>
            <a:ext cx="4629150" cy="4061354"/>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C9A4713-59FD-B742-915F-C76FCEA6A2FD}" type="datetimeFigureOut">
              <a:rPr lang="hr-HR" smtClean="0"/>
              <a:t>25.11.2020.</a:t>
            </a:fld>
            <a:endParaRPr lang="hr-H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33E27E-1946-4640-8A6F-AE11728689F5}" type="slidenum">
              <a:rPr lang="uk-UA" smtClean="0"/>
              <a:t>‹#›</a:t>
            </a:fld>
            <a:endParaRPr lang="uk-UA"/>
          </a:p>
        </p:txBody>
      </p:sp>
    </p:spTree>
    <p:extLst>
      <p:ext uri="{BB962C8B-B14F-4D97-AF65-F5344CB8AC3E}">
        <p14:creationId xmlns:p14="http://schemas.microsoft.com/office/powerpoint/2010/main" val="3426765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Avaleht-orandzh">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28650" y="935302"/>
            <a:ext cx="7886700" cy="1989667"/>
          </a:xfrm>
        </p:spPr>
        <p:txBody>
          <a:bodyPr bIns="0" anchor="b">
            <a:normAutofit/>
          </a:bodyPr>
          <a:lstStyle>
            <a:lvl1pPr algn="ctr" fontAlgn="ctr">
              <a:lnSpc>
                <a:spcPts val="5000"/>
              </a:lnSpc>
              <a:spcAft>
                <a:spcPts val="0"/>
              </a:spcAft>
              <a:defRPr sz="5400" b="1">
                <a:solidFill>
                  <a:srgbClr val="FFFFFF"/>
                </a:solidFill>
                <a:effectLst>
                  <a:outerShdw blurRad="50800" dist="38100" dir="2700000" algn="tl" rotWithShape="0">
                    <a:prstClr val="black">
                      <a:alpha val="40000"/>
                    </a:prstClr>
                  </a:outerShdw>
                </a:effectLst>
              </a:defRPr>
            </a:lvl1pPr>
          </a:lstStyle>
          <a:p>
            <a:r>
              <a:rPr lang="et-EE" dirty="0"/>
              <a:t>Presentatsiooni pealkiri kirjuta siia</a:t>
            </a:r>
            <a:endParaRPr lang="en-US" dirty="0"/>
          </a:p>
        </p:txBody>
      </p:sp>
      <p:sp>
        <p:nvSpPr>
          <p:cNvPr id="3" name="Subtitle 2"/>
          <p:cNvSpPr>
            <a:spLocks noGrp="1"/>
          </p:cNvSpPr>
          <p:nvPr>
            <p:ph type="subTitle" idx="1" hasCustomPrompt="1"/>
          </p:nvPr>
        </p:nvSpPr>
        <p:spPr>
          <a:xfrm>
            <a:off x="1143000" y="3001698"/>
            <a:ext cx="6858000" cy="1379802"/>
          </a:xfrm>
        </p:spPr>
        <p:txBody>
          <a:bodyPr>
            <a:normAutofit/>
          </a:bodyPr>
          <a:lstStyle>
            <a:lvl1pPr marL="0" indent="0" algn="ctr">
              <a:buNone/>
              <a:defRPr sz="2400" b="0">
                <a:solidFill>
                  <a:srgbClr val="FFFFFF"/>
                </a:solidFill>
              </a:defRPr>
            </a:lvl1pPr>
            <a:lvl2pPr marL="257168" indent="0" algn="ctr">
              <a:buNone/>
              <a:defRPr sz="1125"/>
            </a:lvl2pPr>
            <a:lvl3pPr marL="514337" indent="0" algn="ctr">
              <a:buNone/>
              <a:defRPr sz="1013"/>
            </a:lvl3pPr>
            <a:lvl4pPr marL="771506" indent="0" algn="ctr">
              <a:buNone/>
              <a:defRPr sz="900"/>
            </a:lvl4pPr>
            <a:lvl5pPr marL="1028675" indent="0" algn="ctr">
              <a:buNone/>
              <a:defRPr sz="900"/>
            </a:lvl5pPr>
            <a:lvl6pPr marL="1285843" indent="0" algn="ctr">
              <a:buNone/>
              <a:defRPr sz="900"/>
            </a:lvl6pPr>
            <a:lvl7pPr marL="1543012" indent="0" algn="ctr">
              <a:buNone/>
              <a:defRPr sz="900"/>
            </a:lvl7pPr>
            <a:lvl8pPr marL="1800180" indent="0" algn="ctr">
              <a:buNone/>
              <a:defRPr sz="900"/>
            </a:lvl8pPr>
            <a:lvl9pPr marL="2057348" indent="0" algn="ctr">
              <a:buNone/>
              <a:defRPr sz="900"/>
            </a:lvl9pPr>
          </a:lstStyle>
          <a:p>
            <a:r>
              <a:rPr lang="et-EE" dirty="0"/>
              <a:t>Siia kirjuta presentatsiooni alapealkiri</a:t>
            </a:r>
            <a:endParaRPr lang="en-US" dirty="0"/>
          </a:p>
        </p:txBody>
      </p:sp>
    </p:spTree>
    <p:extLst>
      <p:ext uri="{BB962C8B-B14F-4D97-AF65-F5344CB8AC3E}">
        <p14:creationId xmlns:p14="http://schemas.microsoft.com/office/powerpoint/2010/main" val="1510448212"/>
      </p:ext>
    </p:extLst>
  </p:cSld>
  <p:clrMapOvr>
    <a:masterClrMapping/>
  </p:clrMapOvr>
  <p:hf sldNum="0"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6C9A4713-59FD-B742-915F-C76FCEA6A2FD}" type="datetimeFigureOut">
              <a:rPr lang="hr-HR" smtClean="0"/>
              <a:t>25.11.2020.</a:t>
            </a:fld>
            <a:endParaRPr lang="hr-H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3E27E-1946-4640-8A6F-AE11728689F5}" type="slidenum">
              <a:rPr lang="uk-UA" smtClean="0"/>
              <a:t>‹#›</a:t>
            </a:fld>
            <a:endParaRPr lang="uk-UA"/>
          </a:p>
        </p:txBody>
      </p:sp>
    </p:spTree>
    <p:extLst>
      <p:ext uri="{BB962C8B-B14F-4D97-AF65-F5344CB8AC3E}">
        <p14:creationId xmlns:p14="http://schemas.microsoft.com/office/powerpoint/2010/main" val="17750068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6C9A4713-59FD-B742-915F-C76FCEA6A2FD}" type="datetimeFigureOut">
              <a:rPr lang="hr-HR" smtClean="0"/>
              <a:t>25.11.2020.</a:t>
            </a:fld>
            <a:endParaRPr lang="hr-H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3E27E-1946-4640-8A6F-AE11728689F5}" type="slidenum">
              <a:rPr lang="uk-UA" smtClean="0"/>
              <a:t>‹#›</a:t>
            </a:fld>
            <a:endParaRPr lang="uk-UA"/>
          </a:p>
        </p:txBody>
      </p:sp>
    </p:spTree>
    <p:extLst>
      <p:ext uri="{BB962C8B-B14F-4D97-AF65-F5344CB8AC3E}">
        <p14:creationId xmlns:p14="http://schemas.microsoft.com/office/powerpoint/2010/main" val="980498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Pealkiri ja sisuteks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t-EE" dirty="0"/>
              <a:t>Sisesta siia oma pealkirja tekst</a:t>
            </a:r>
            <a:endParaRPr lang="en-US" dirty="0"/>
          </a:p>
        </p:txBody>
      </p:sp>
      <p:sp>
        <p:nvSpPr>
          <p:cNvPr id="3" name="Content Placeholder 2"/>
          <p:cNvSpPr>
            <a:spLocks noGrp="1"/>
          </p:cNvSpPr>
          <p:nvPr>
            <p:ph idx="1" hasCustomPrompt="1"/>
          </p:nvPr>
        </p:nvSpPr>
        <p:spPr/>
        <p:txBody>
          <a:bodyPr lIns="90000" rIns="90000"/>
          <a:lstStyle>
            <a:lvl1pPr marL="285750" indent="-285750">
              <a:buFont typeface="Arial" charset="0"/>
              <a:buChar char="•"/>
              <a:defRPr baseline="0"/>
            </a:lvl1pPr>
            <a:lvl3pPr>
              <a:defRPr baseline="0"/>
            </a:lvl3pPr>
            <a:lvl4pPr>
              <a:defRPr baseline="0"/>
            </a:lvl4pPr>
            <a:lvl5pPr>
              <a:defRPr baseline="0"/>
            </a:lvl5pPr>
            <a:lvl6pPr>
              <a:defRPr baseline="0"/>
            </a:lvl6pPr>
          </a:lstStyle>
          <a:p>
            <a:pPr lvl="0"/>
            <a:r>
              <a:rPr lang="et-EE" dirty="0"/>
              <a:t>Esimene tekst</a:t>
            </a:r>
          </a:p>
          <a:p>
            <a:pPr lvl="1"/>
            <a:r>
              <a:rPr lang="et-EE" dirty="0"/>
              <a:t>Teine tekst</a:t>
            </a:r>
          </a:p>
          <a:p>
            <a:pPr lvl="2"/>
            <a:r>
              <a:rPr lang="et-EE" dirty="0"/>
              <a:t>Kolmas tekst</a:t>
            </a:r>
          </a:p>
          <a:p>
            <a:pPr lvl="3"/>
            <a:r>
              <a:rPr lang="et-EE" dirty="0"/>
              <a:t>Neljas tekst</a:t>
            </a:r>
          </a:p>
          <a:p>
            <a:pPr lvl="4"/>
            <a:r>
              <a:rPr lang="et-EE" dirty="0"/>
              <a:t>Viies tekst</a:t>
            </a:r>
          </a:p>
          <a:p>
            <a:pPr lvl="5"/>
            <a:r>
              <a:rPr lang="et-EE" dirty="0"/>
              <a:t>Kuues tekst</a:t>
            </a:r>
          </a:p>
        </p:txBody>
      </p:sp>
    </p:spTree>
    <p:extLst>
      <p:ext uri="{BB962C8B-B14F-4D97-AF65-F5344CB8AC3E}">
        <p14:creationId xmlns:p14="http://schemas.microsoft.com/office/powerpoint/2010/main" val="698907897"/>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Vahepealkiri">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3850" y="1424787"/>
            <a:ext cx="7886700" cy="2377281"/>
          </a:xfrm>
        </p:spPr>
        <p:txBody>
          <a:bodyPr anchor="b"/>
          <a:lstStyle>
            <a:lvl1pPr>
              <a:defRPr sz="3375"/>
            </a:lvl1pPr>
          </a:lstStyle>
          <a:p>
            <a:r>
              <a:rPr lang="en-US" dirty="0" err="1"/>
              <a:t>Sisesta</a:t>
            </a:r>
            <a:r>
              <a:rPr lang="en-US" dirty="0"/>
              <a:t> </a:t>
            </a:r>
            <a:r>
              <a:rPr lang="en-US" dirty="0" err="1"/>
              <a:t>siia</a:t>
            </a:r>
            <a:r>
              <a:rPr lang="en-US" dirty="0"/>
              <a:t> </a:t>
            </a:r>
            <a:r>
              <a:rPr lang="en-US" dirty="0" err="1"/>
              <a:t>oma</a:t>
            </a:r>
            <a:r>
              <a:rPr lang="en-US" dirty="0"/>
              <a:t> </a:t>
            </a:r>
            <a:r>
              <a:rPr lang="en-US" dirty="0" err="1"/>
              <a:t>pealkirja</a:t>
            </a:r>
            <a:r>
              <a:rPr lang="en-US" dirty="0"/>
              <a:t> </a:t>
            </a:r>
            <a:r>
              <a:rPr lang="en-US" dirty="0" err="1"/>
              <a:t>tekst</a:t>
            </a:r>
            <a:endParaRPr lang="en-US" dirty="0"/>
          </a:p>
        </p:txBody>
      </p:sp>
      <p:sp>
        <p:nvSpPr>
          <p:cNvPr id="3" name="Text Placeholder 2"/>
          <p:cNvSpPr>
            <a:spLocks noGrp="1"/>
          </p:cNvSpPr>
          <p:nvPr>
            <p:ph type="body" idx="1" hasCustomPrompt="1"/>
          </p:nvPr>
        </p:nvSpPr>
        <p:spPr>
          <a:xfrm>
            <a:off x="323850" y="3824557"/>
            <a:ext cx="7886700" cy="1250156"/>
          </a:xfrm>
        </p:spPr>
        <p:txBody>
          <a:bodyPr>
            <a:normAutofit/>
          </a:bodyPr>
          <a:lstStyle>
            <a:lvl1pPr marL="0" indent="0">
              <a:buNone/>
              <a:defRPr sz="1800">
                <a:solidFill>
                  <a:srgbClr val="00589D"/>
                </a:solidFill>
              </a:defRPr>
            </a:lvl1pPr>
            <a:lvl2pPr marL="257168" indent="0">
              <a:buNone/>
              <a:defRPr sz="1125">
                <a:solidFill>
                  <a:schemeClr val="tx1">
                    <a:tint val="75000"/>
                  </a:schemeClr>
                </a:solidFill>
              </a:defRPr>
            </a:lvl2pPr>
            <a:lvl3pPr marL="514337" indent="0">
              <a:buNone/>
              <a:defRPr sz="1013">
                <a:solidFill>
                  <a:schemeClr val="tx1">
                    <a:tint val="75000"/>
                  </a:schemeClr>
                </a:solidFill>
              </a:defRPr>
            </a:lvl3pPr>
            <a:lvl4pPr marL="771506" indent="0">
              <a:buNone/>
              <a:defRPr sz="900">
                <a:solidFill>
                  <a:schemeClr val="tx1">
                    <a:tint val="75000"/>
                  </a:schemeClr>
                </a:solidFill>
              </a:defRPr>
            </a:lvl4pPr>
            <a:lvl5pPr marL="1028675" indent="0">
              <a:buNone/>
              <a:defRPr sz="900">
                <a:solidFill>
                  <a:schemeClr val="tx1">
                    <a:tint val="75000"/>
                  </a:schemeClr>
                </a:solidFill>
              </a:defRPr>
            </a:lvl5pPr>
            <a:lvl6pPr marL="1285843" indent="0">
              <a:buNone/>
              <a:defRPr sz="900">
                <a:solidFill>
                  <a:schemeClr val="tx1">
                    <a:tint val="75000"/>
                  </a:schemeClr>
                </a:solidFill>
              </a:defRPr>
            </a:lvl6pPr>
            <a:lvl7pPr marL="1543012" indent="0">
              <a:buNone/>
              <a:defRPr sz="900">
                <a:solidFill>
                  <a:schemeClr val="tx1">
                    <a:tint val="75000"/>
                  </a:schemeClr>
                </a:solidFill>
              </a:defRPr>
            </a:lvl7pPr>
            <a:lvl8pPr marL="1800180" indent="0">
              <a:buNone/>
              <a:defRPr sz="900">
                <a:solidFill>
                  <a:schemeClr val="tx1">
                    <a:tint val="75000"/>
                  </a:schemeClr>
                </a:solidFill>
              </a:defRPr>
            </a:lvl8pPr>
            <a:lvl9pPr marL="2057348" indent="0">
              <a:buNone/>
              <a:defRPr sz="900">
                <a:solidFill>
                  <a:schemeClr val="tx1">
                    <a:tint val="75000"/>
                  </a:schemeClr>
                </a:solidFill>
              </a:defRPr>
            </a:lvl9pPr>
          </a:lstStyle>
          <a:p>
            <a:pPr lvl="0"/>
            <a:r>
              <a:rPr lang="en-US" dirty="0" err="1"/>
              <a:t>Sisesta</a:t>
            </a:r>
            <a:r>
              <a:rPr lang="en-US" dirty="0"/>
              <a:t> </a:t>
            </a:r>
            <a:r>
              <a:rPr lang="en-US" dirty="0" err="1"/>
              <a:t>siia</a:t>
            </a:r>
            <a:r>
              <a:rPr lang="en-US" dirty="0"/>
              <a:t> </a:t>
            </a:r>
            <a:r>
              <a:rPr lang="en-US" dirty="0" err="1"/>
              <a:t>oma</a:t>
            </a:r>
            <a:r>
              <a:rPr lang="en-US" dirty="0"/>
              <a:t> </a:t>
            </a:r>
            <a:r>
              <a:rPr lang="en-US" dirty="0" err="1"/>
              <a:t>alampealkirja</a:t>
            </a:r>
            <a:r>
              <a:rPr lang="en-US" dirty="0"/>
              <a:t> </a:t>
            </a:r>
            <a:r>
              <a:rPr lang="en-US" dirty="0" err="1"/>
              <a:t>tekst</a:t>
            </a:r>
            <a:endParaRPr lang="et-EE" dirty="0"/>
          </a:p>
        </p:txBody>
      </p:sp>
    </p:spTree>
    <p:extLst>
      <p:ext uri="{BB962C8B-B14F-4D97-AF65-F5344CB8AC3E}">
        <p14:creationId xmlns:p14="http://schemas.microsoft.com/office/powerpoint/2010/main" val="195695943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Sisu kaks tulpa">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a:t>Sisesta</a:t>
            </a:r>
            <a:r>
              <a:rPr lang="en-US" dirty="0"/>
              <a:t> </a:t>
            </a:r>
            <a:r>
              <a:rPr lang="en-US" dirty="0" err="1"/>
              <a:t>siia</a:t>
            </a:r>
            <a:r>
              <a:rPr lang="en-US" dirty="0"/>
              <a:t> </a:t>
            </a:r>
            <a:r>
              <a:rPr lang="en-US" dirty="0" err="1"/>
              <a:t>oma</a:t>
            </a:r>
            <a:r>
              <a:rPr lang="en-US" dirty="0"/>
              <a:t> </a:t>
            </a:r>
            <a:r>
              <a:rPr lang="en-US" dirty="0" err="1"/>
              <a:t>pealkirja</a:t>
            </a:r>
            <a:r>
              <a:rPr lang="en-US" dirty="0"/>
              <a:t> </a:t>
            </a:r>
            <a:r>
              <a:rPr lang="en-US" dirty="0" err="1"/>
              <a:t>tekst</a:t>
            </a:r>
            <a:endParaRPr lang="en-US" dirty="0"/>
          </a:p>
        </p:txBody>
      </p:sp>
      <p:sp>
        <p:nvSpPr>
          <p:cNvPr id="3" name="Content Placeholder 2"/>
          <p:cNvSpPr>
            <a:spLocks noGrp="1"/>
          </p:cNvSpPr>
          <p:nvPr>
            <p:ph sz="half" idx="1" hasCustomPrompt="1"/>
          </p:nvPr>
        </p:nvSpPr>
        <p:spPr>
          <a:xfrm>
            <a:off x="331942" y="1521354"/>
            <a:ext cx="3886200" cy="3626115"/>
          </a:xfrm>
        </p:spPr>
        <p:txBody>
          <a:bodyPr/>
          <a:lstStyle/>
          <a:p>
            <a:pPr lvl="0"/>
            <a:r>
              <a:rPr lang="et-EE" dirty="0"/>
              <a:t>Kliki siia ja kirjuta sisutekst</a:t>
            </a:r>
          </a:p>
          <a:p>
            <a:pPr lvl="1"/>
            <a:r>
              <a:rPr lang="et-EE" dirty="0" err="1"/>
              <a:t>Second</a:t>
            </a:r>
            <a:r>
              <a:rPr lang="et-EE" dirty="0"/>
              <a:t> </a:t>
            </a:r>
            <a:r>
              <a:rPr lang="et-EE" dirty="0" err="1"/>
              <a:t>level</a:t>
            </a:r>
            <a:endParaRPr lang="et-EE" dirty="0"/>
          </a:p>
          <a:p>
            <a:pPr lvl="2"/>
            <a:r>
              <a:rPr lang="et-EE" dirty="0" err="1"/>
              <a:t>Third</a:t>
            </a:r>
            <a:r>
              <a:rPr lang="et-EE" dirty="0"/>
              <a:t> </a:t>
            </a:r>
            <a:r>
              <a:rPr lang="et-EE" dirty="0" err="1"/>
              <a:t>level</a:t>
            </a:r>
            <a:endParaRPr lang="et-EE" dirty="0"/>
          </a:p>
          <a:p>
            <a:pPr lvl="3"/>
            <a:r>
              <a:rPr lang="et-EE" dirty="0" err="1"/>
              <a:t>Fourth</a:t>
            </a:r>
            <a:r>
              <a:rPr lang="et-EE" dirty="0"/>
              <a:t> </a:t>
            </a:r>
            <a:r>
              <a:rPr lang="et-EE" dirty="0" err="1"/>
              <a:t>level</a:t>
            </a:r>
            <a:endParaRPr lang="et-EE" dirty="0"/>
          </a:p>
          <a:p>
            <a:pPr lvl="4"/>
            <a:r>
              <a:rPr lang="et-EE" dirty="0" err="1"/>
              <a:t>Fifth</a:t>
            </a:r>
            <a:r>
              <a:rPr lang="et-EE" dirty="0"/>
              <a:t> </a:t>
            </a:r>
            <a:r>
              <a:rPr lang="et-EE" dirty="0" err="1"/>
              <a:t>level</a:t>
            </a:r>
            <a:endParaRPr lang="en-US" dirty="0"/>
          </a:p>
        </p:txBody>
      </p:sp>
      <p:sp>
        <p:nvSpPr>
          <p:cNvPr id="4" name="Content Placeholder 3"/>
          <p:cNvSpPr>
            <a:spLocks noGrp="1"/>
          </p:cNvSpPr>
          <p:nvPr>
            <p:ph sz="half" idx="2" hasCustomPrompt="1"/>
          </p:nvPr>
        </p:nvSpPr>
        <p:spPr>
          <a:xfrm>
            <a:off x="4434941" y="1521354"/>
            <a:ext cx="3886200" cy="3626115"/>
          </a:xfrm>
        </p:spPr>
        <p:txBody>
          <a:bodyPr/>
          <a:lstStyle>
            <a:lvl1pPr>
              <a:defRPr baseline="0"/>
            </a:lvl1pPr>
          </a:lstStyle>
          <a:p>
            <a:pPr lvl="0"/>
            <a:r>
              <a:rPr lang="et-EE" dirty="0"/>
              <a:t>Kliki siia ja kirjuta sisutekst</a:t>
            </a:r>
          </a:p>
          <a:p>
            <a:pPr lvl="1"/>
            <a:r>
              <a:rPr lang="et-EE" dirty="0" err="1"/>
              <a:t>Second</a:t>
            </a:r>
            <a:r>
              <a:rPr lang="et-EE" dirty="0"/>
              <a:t> </a:t>
            </a:r>
            <a:r>
              <a:rPr lang="et-EE" dirty="0" err="1"/>
              <a:t>level</a:t>
            </a:r>
            <a:endParaRPr lang="et-EE" dirty="0"/>
          </a:p>
          <a:p>
            <a:pPr lvl="2"/>
            <a:r>
              <a:rPr lang="et-EE" dirty="0" err="1"/>
              <a:t>Third</a:t>
            </a:r>
            <a:r>
              <a:rPr lang="et-EE" dirty="0"/>
              <a:t> </a:t>
            </a:r>
            <a:r>
              <a:rPr lang="et-EE" dirty="0" err="1"/>
              <a:t>level</a:t>
            </a:r>
            <a:endParaRPr lang="et-EE" dirty="0"/>
          </a:p>
          <a:p>
            <a:pPr lvl="3"/>
            <a:r>
              <a:rPr lang="et-EE" dirty="0" err="1"/>
              <a:t>Fourth</a:t>
            </a:r>
            <a:r>
              <a:rPr lang="et-EE" dirty="0"/>
              <a:t> </a:t>
            </a:r>
            <a:r>
              <a:rPr lang="et-EE" dirty="0" err="1"/>
              <a:t>level</a:t>
            </a:r>
            <a:endParaRPr lang="et-EE" dirty="0"/>
          </a:p>
          <a:p>
            <a:pPr lvl="4"/>
            <a:r>
              <a:rPr lang="et-EE" dirty="0" err="1"/>
              <a:t>Fifth</a:t>
            </a:r>
            <a:r>
              <a:rPr lang="et-EE" dirty="0"/>
              <a:t> </a:t>
            </a:r>
            <a:r>
              <a:rPr lang="et-EE" dirty="0" err="1"/>
              <a:t>level</a:t>
            </a:r>
            <a:endParaRPr lang="en-US" dirty="0"/>
          </a:p>
        </p:txBody>
      </p:sp>
    </p:spTree>
    <p:extLst>
      <p:ext uri="{BB962C8B-B14F-4D97-AF65-F5344CB8AC3E}">
        <p14:creationId xmlns:p14="http://schemas.microsoft.com/office/powerpoint/2010/main" val="1905187047"/>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õrdlustabe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3850" y="304274"/>
            <a:ext cx="7886700" cy="1104636"/>
          </a:xfrm>
        </p:spPr>
        <p:txBody>
          <a:bodyPr/>
          <a:lstStyle/>
          <a:p>
            <a:r>
              <a:rPr lang="en-US" dirty="0" err="1"/>
              <a:t>Sisesta</a:t>
            </a:r>
            <a:r>
              <a:rPr lang="en-US" dirty="0"/>
              <a:t> </a:t>
            </a:r>
            <a:r>
              <a:rPr lang="en-US" dirty="0" err="1"/>
              <a:t>siia</a:t>
            </a:r>
            <a:r>
              <a:rPr lang="en-US" dirty="0"/>
              <a:t> </a:t>
            </a:r>
            <a:r>
              <a:rPr lang="en-US" dirty="0" err="1"/>
              <a:t>oma</a:t>
            </a:r>
            <a:r>
              <a:rPr lang="en-US" dirty="0"/>
              <a:t> </a:t>
            </a:r>
            <a:r>
              <a:rPr lang="en-US" dirty="0" err="1"/>
              <a:t>pealkirja</a:t>
            </a:r>
            <a:r>
              <a:rPr lang="en-US" dirty="0"/>
              <a:t> </a:t>
            </a:r>
            <a:r>
              <a:rPr lang="en-US" dirty="0" err="1"/>
              <a:t>tekst</a:t>
            </a:r>
            <a:endParaRPr lang="en-US" dirty="0"/>
          </a:p>
        </p:txBody>
      </p:sp>
      <p:sp>
        <p:nvSpPr>
          <p:cNvPr id="3" name="Text Placeholder 2"/>
          <p:cNvSpPr>
            <a:spLocks noGrp="1"/>
          </p:cNvSpPr>
          <p:nvPr>
            <p:ph type="body" idx="1" hasCustomPrompt="1"/>
          </p:nvPr>
        </p:nvSpPr>
        <p:spPr>
          <a:xfrm>
            <a:off x="330605" y="1400969"/>
            <a:ext cx="3868340" cy="686593"/>
          </a:xfrm>
        </p:spPr>
        <p:txBody>
          <a:bodyPr anchor="b">
            <a:normAutofit/>
          </a:bodyPr>
          <a:lstStyle>
            <a:lvl1pPr marL="0" indent="0">
              <a:buNone/>
              <a:defRPr sz="1800" b="1"/>
            </a:lvl1pPr>
            <a:lvl2pPr marL="257168" indent="0">
              <a:buNone/>
              <a:defRPr sz="1125" b="1"/>
            </a:lvl2pPr>
            <a:lvl3pPr marL="514337" indent="0">
              <a:buNone/>
              <a:defRPr sz="1013" b="1"/>
            </a:lvl3pPr>
            <a:lvl4pPr marL="771506" indent="0">
              <a:buNone/>
              <a:defRPr sz="900" b="1"/>
            </a:lvl4pPr>
            <a:lvl5pPr marL="1028675" indent="0">
              <a:buNone/>
              <a:defRPr sz="900" b="1"/>
            </a:lvl5pPr>
            <a:lvl6pPr marL="1285843" indent="0">
              <a:buNone/>
              <a:defRPr sz="900" b="1"/>
            </a:lvl6pPr>
            <a:lvl7pPr marL="1543012" indent="0">
              <a:buNone/>
              <a:defRPr sz="900" b="1"/>
            </a:lvl7pPr>
            <a:lvl8pPr marL="1800180" indent="0">
              <a:buNone/>
              <a:defRPr sz="900" b="1"/>
            </a:lvl8pPr>
            <a:lvl9pPr marL="2057348" indent="0">
              <a:buNone/>
              <a:defRPr sz="900" b="1"/>
            </a:lvl9pPr>
          </a:lstStyle>
          <a:p>
            <a:pPr lvl="0"/>
            <a:r>
              <a:rPr lang="en-US" dirty="0" err="1"/>
              <a:t>Sisesta</a:t>
            </a:r>
            <a:r>
              <a:rPr lang="en-US" dirty="0"/>
              <a:t> </a:t>
            </a:r>
            <a:r>
              <a:rPr lang="en-US" dirty="0" err="1"/>
              <a:t>siia</a:t>
            </a:r>
            <a:r>
              <a:rPr lang="en-US" dirty="0"/>
              <a:t> </a:t>
            </a:r>
            <a:r>
              <a:rPr lang="en-US" dirty="0" err="1"/>
              <a:t>oma</a:t>
            </a:r>
            <a:r>
              <a:rPr lang="en-US" dirty="0"/>
              <a:t> </a:t>
            </a:r>
            <a:r>
              <a:rPr lang="en-US" dirty="0" err="1"/>
              <a:t>pealkirja</a:t>
            </a:r>
            <a:r>
              <a:rPr lang="en-US" dirty="0"/>
              <a:t> </a:t>
            </a:r>
            <a:r>
              <a:rPr lang="en-US" dirty="0" err="1"/>
              <a:t>tekst</a:t>
            </a:r>
            <a:endParaRPr lang="et-EE" dirty="0"/>
          </a:p>
        </p:txBody>
      </p:sp>
      <p:sp>
        <p:nvSpPr>
          <p:cNvPr id="4" name="Content Placeholder 3"/>
          <p:cNvSpPr>
            <a:spLocks noGrp="1"/>
          </p:cNvSpPr>
          <p:nvPr>
            <p:ph sz="half" idx="2" hasCustomPrompt="1"/>
          </p:nvPr>
        </p:nvSpPr>
        <p:spPr>
          <a:xfrm>
            <a:off x="323850" y="2087563"/>
            <a:ext cx="3868340" cy="3070490"/>
          </a:xfrm>
        </p:spPr>
        <p:txBody>
          <a:bodyPr/>
          <a:lstStyle/>
          <a:p>
            <a:pPr lvl="0"/>
            <a:r>
              <a:rPr lang="et-EE" dirty="0"/>
              <a:t>Kliki siia ja kirjuta sisutekst</a:t>
            </a:r>
          </a:p>
          <a:p>
            <a:pPr lvl="1"/>
            <a:r>
              <a:rPr lang="et-EE" dirty="0" err="1"/>
              <a:t>Second</a:t>
            </a:r>
            <a:r>
              <a:rPr lang="et-EE" dirty="0"/>
              <a:t> </a:t>
            </a:r>
            <a:r>
              <a:rPr lang="et-EE" dirty="0" err="1"/>
              <a:t>level</a:t>
            </a:r>
            <a:endParaRPr lang="et-EE" dirty="0"/>
          </a:p>
          <a:p>
            <a:pPr lvl="2"/>
            <a:r>
              <a:rPr lang="et-EE" dirty="0" err="1"/>
              <a:t>Third</a:t>
            </a:r>
            <a:r>
              <a:rPr lang="et-EE" dirty="0"/>
              <a:t> </a:t>
            </a:r>
            <a:r>
              <a:rPr lang="et-EE" dirty="0" err="1"/>
              <a:t>level</a:t>
            </a:r>
            <a:endParaRPr lang="et-EE" dirty="0"/>
          </a:p>
          <a:p>
            <a:pPr lvl="3"/>
            <a:r>
              <a:rPr lang="et-EE" dirty="0" err="1"/>
              <a:t>Fourth</a:t>
            </a:r>
            <a:r>
              <a:rPr lang="et-EE" dirty="0"/>
              <a:t> </a:t>
            </a:r>
            <a:r>
              <a:rPr lang="et-EE" dirty="0" err="1"/>
              <a:t>level</a:t>
            </a:r>
            <a:endParaRPr lang="et-EE" dirty="0"/>
          </a:p>
          <a:p>
            <a:pPr lvl="4"/>
            <a:r>
              <a:rPr lang="et-EE" dirty="0" err="1"/>
              <a:t>Fifth</a:t>
            </a:r>
            <a:r>
              <a:rPr lang="et-EE" dirty="0"/>
              <a:t> </a:t>
            </a:r>
            <a:r>
              <a:rPr lang="et-EE" dirty="0" err="1"/>
              <a:t>level</a:t>
            </a:r>
            <a:endParaRPr lang="en-US" dirty="0"/>
          </a:p>
        </p:txBody>
      </p:sp>
      <p:sp>
        <p:nvSpPr>
          <p:cNvPr id="5" name="Text Placeholder 4"/>
          <p:cNvSpPr>
            <a:spLocks noGrp="1"/>
          </p:cNvSpPr>
          <p:nvPr>
            <p:ph type="body" sz="quarter" idx="3" hasCustomPrompt="1"/>
          </p:nvPr>
        </p:nvSpPr>
        <p:spPr>
          <a:xfrm>
            <a:off x="4385266" y="1400969"/>
            <a:ext cx="3887391" cy="686593"/>
          </a:xfrm>
        </p:spPr>
        <p:txBody>
          <a:bodyPr anchor="b">
            <a:normAutofit/>
          </a:bodyPr>
          <a:lstStyle>
            <a:lvl1pPr marL="0" indent="0">
              <a:buNone/>
              <a:defRPr sz="1800" b="1"/>
            </a:lvl1pPr>
            <a:lvl2pPr marL="257168" indent="0">
              <a:buNone/>
              <a:defRPr sz="1125" b="1"/>
            </a:lvl2pPr>
            <a:lvl3pPr marL="514337" indent="0">
              <a:buNone/>
              <a:defRPr sz="1013" b="1"/>
            </a:lvl3pPr>
            <a:lvl4pPr marL="771506" indent="0">
              <a:buNone/>
              <a:defRPr sz="900" b="1"/>
            </a:lvl4pPr>
            <a:lvl5pPr marL="1028675" indent="0">
              <a:buNone/>
              <a:defRPr sz="900" b="1"/>
            </a:lvl5pPr>
            <a:lvl6pPr marL="1285843" indent="0">
              <a:buNone/>
              <a:defRPr sz="900" b="1"/>
            </a:lvl6pPr>
            <a:lvl7pPr marL="1543012" indent="0">
              <a:buNone/>
              <a:defRPr sz="900" b="1"/>
            </a:lvl7pPr>
            <a:lvl8pPr marL="1800180" indent="0">
              <a:buNone/>
              <a:defRPr sz="900" b="1"/>
            </a:lvl8pPr>
            <a:lvl9pPr marL="2057348" indent="0">
              <a:buNone/>
              <a:defRPr sz="900" b="1"/>
            </a:lvl9pPr>
          </a:lstStyle>
          <a:p>
            <a:pPr lvl="0"/>
            <a:r>
              <a:rPr lang="en-US" dirty="0" err="1"/>
              <a:t>Sisesta</a:t>
            </a:r>
            <a:r>
              <a:rPr lang="en-US" dirty="0"/>
              <a:t> </a:t>
            </a:r>
            <a:r>
              <a:rPr lang="en-US" dirty="0" err="1"/>
              <a:t>siia</a:t>
            </a:r>
            <a:r>
              <a:rPr lang="en-US" dirty="0"/>
              <a:t> </a:t>
            </a:r>
            <a:r>
              <a:rPr lang="en-US" dirty="0" err="1"/>
              <a:t>oma</a:t>
            </a:r>
            <a:r>
              <a:rPr lang="en-US" dirty="0"/>
              <a:t> </a:t>
            </a:r>
            <a:r>
              <a:rPr lang="en-US" dirty="0" err="1"/>
              <a:t>pealkirja</a:t>
            </a:r>
            <a:r>
              <a:rPr lang="en-US" dirty="0"/>
              <a:t> </a:t>
            </a:r>
            <a:r>
              <a:rPr lang="en-US" dirty="0" err="1"/>
              <a:t>tekst</a:t>
            </a:r>
            <a:endParaRPr lang="et-EE" dirty="0"/>
          </a:p>
        </p:txBody>
      </p:sp>
      <p:sp>
        <p:nvSpPr>
          <p:cNvPr id="6" name="Content Placeholder 5"/>
          <p:cNvSpPr>
            <a:spLocks noGrp="1"/>
          </p:cNvSpPr>
          <p:nvPr>
            <p:ph sz="quarter" idx="4" hasCustomPrompt="1"/>
          </p:nvPr>
        </p:nvSpPr>
        <p:spPr>
          <a:xfrm>
            <a:off x="4385266" y="2087563"/>
            <a:ext cx="3887391" cy="3070490"/>
          </a:xfrm>
        </p:spPr>
        <p:txBody>
          <a:bodyPr/>
          <a:lstStyle/>
          <a:p>
            <a:pPr lvl="0"/>
            <a:r>
              <a:rPr lang="et-EE" dirty="0"/>
              <a:t>Kliki siia ja kirjuta sisutekst</a:t>
            </a:r>
          </a:p>
          <a:p>
            <a:pPr lvl="1"/>
            <a:r>
              <a:rPr lang="et-EE" dirty="0" err="1"/>
              <a:t>Second</a:t>
            </a:r>
            <a:r>
              <a:rPr lang="et-EE" dirty="0"/>
              <a:t> </a:t>
            </a:r>
            <a:r>
              <a:rPr lang="et-EE" dirty="0" err="1"/>
              <a:t>level</a:t>
            </a:r>
            <a:endParaRPr lang="et-EE" dirty="0"/>
          </a:p>
          <a:p>
            <a:pPr lvl="2"/>
            <a:r>
              <a:rPr lang="et-EE" dirty="0" err="1"/>
              <a:t>Third</a:t>
            </a:r>
            <a:r>
              <a:rPr lang="et-EE" dirty="0"/>
              <a:t> </a:t>
            </a:r>
            <a:r>
              <a:rPr lang="et-EE" dirty="0" err="1"/>
              <a:t>level</a:t>
            </a:r>
            <a:endParaRPr lang="et-EE" dirty="0"/>
          </a:p>
          <a:p>
            <a:pPr lvl="3"/>
            <a:r>
              <a:rPr lang="et-EE" dirty="0" err="1"/>
              <a:t>Fourth</a:t>
            </a:r>
            <a:r>
              <a:rPr lang="et-EE" dirty="0"/>
              <a:t> </a:t>
            </a:r>
            <a:r>
              <a:rPr lang="et-EE" dirty="0" err="1"/>
              <a:t>level</a:t>
            </a:r>
            <a:endParaRPr lang="et-EE" dirty="0"/>
          </a:p>
          <a:p>
            <a:pPr lvl="4"/>
            <a:r>
              <a:rPr lang="et-EE" dirty="0" err="1"/>
              <a:t>Fifth</a:t>
            </a:r>
            <a:r>
              <a:rPr lang="et-EE" dirty="0"/>
              <a:t> </a:t>
            </a:r>
            <a:r>
              <a:rPr lang="et-EE" dirty="0" err="1"/>
              <a:t>level</a:t>
            </a:r>
            <a:endParaRPr lang="en-US" dirty="0"/>
          </a:p>
        </p:txBody>
      </p:sp>
    </p:spTree>
    <p:extLst>
      <p:ext uri="{BB962C8B-B14F-4D97-AF65-F5344CB8AC3E}">
        <p14:creationId xmlns:p14="http://schemas.microsoft.com/office/powerpoint/2010/main" val="1497522159"/>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a:t>Sisesta</a:t>
            </a:r>
            <a:r>
              <a:rPr lang="en-US" dirty="0"/>
              <a:t> </a:t>
            </a:r>
            <a:r>
              <a:rPr lang="en-US" dirty="0" err="1"/>
              <a:t>siia</a:t>
            </a:r>
            <a:r>
              <a:rPr lang="en-US" dirty="0"/>
              <a:t> </a:t>
            </a:r>
            <a:r>
              <a:rPr lang="en-US" dirty="0" err="1"/>
              <a:t>oma</a:t>
            </a:r>
            <a:r>
              <a:rPr lang="en-US" dirty="0"/>
              <a:t> </a:t>
            </a:r>
            <a:r>
              <a:rPr lang="en-US" dirty="0" err="1"/>
              <a:t>pealkirja</a:t>
            </a:r>
            <a:r>
              <a:rPr lang="en-US" dirty="0"/>
              <a:t> </a:t>
            </a:r>
            <a:r>
              <a:rPr lang="en-US" dirty="0" err="1"/>
              <a:t>tekst</a:t>
            </a:r>
            <a:endParaRPr lang="en-US" dirty="0"/>
          </a:p>
        </p:txBody>
      </p:sp>
    </p:spTree>
    <p:extLst>
      <p:ext uri="{BB962C8B-B14F-4D97-AF65-F5344CB8AC3E}">
        <p14:creationId xmlns:p14="http://schemas.microsoft.com/office/powerpoint/2010/main" val="346583473"/>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ühi slai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2780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2.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2">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1942" y="304274"/>
            <a:ext cx="7886700" cy="1104636"/>
          </a:xfrm>
          <a:prstGeom prst="rect">
            <a:avLst/>
          </a:prstGeom>
        </p:spPr>
        <p:txBody>
          <a:bodyPr vert="horz" lIns="91440" tIns="45720" rIns="91440" bIns="45720" rtlCol="0" anchor="ctr">
            <a:normAutofit/>
          </a:bodyPr>
          <a:lstStyle/>
          <a:p>
            <a:r>
              <a:rPr lang="en-US" dirty="0"/>
              <a:t>K</a:t>
            </a:r>
            <a:r>
              <a:rPr lang="et-EE" dirty="0" err="1"/>
              <a:t>liki</a:t>
            </a:r>
            <a:r>
              <a:rPr lang="et-EE" dirty="0"/>
              <a:t> siia ja sisesta oma pealkirja tekst</a:t>
            </a:r>
            <a:endParaRPr lang="en-US" dirty="0"/>
          </a:p>
        </p:txBody>
      </p:sp>
      <p:sp>
        <p:nvSpPr>
          <p:cNvPr id="3" name="Text Placeholder 2"/>
          <p:cNvSpPr>
            <a:spLocks noGrp="1"/>
          </p:cNvSpPr>
          <p:nvPr>
            <p:ph type="body" idx="1"/>
          </p:nvPr>
        </p:nvSpPr>
        <p:spPr>
          <a:xfrm>
            <a:off x="331942" y="1521354"/>
            <a:ext cx="7886700" cy="362611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79217114"/>
      </p:ext>
    </p:extLst>
  </p:cSld>
  <p:clrMap bg1="dk1" tx1="lt1" bg2="dk2" tx2="lt2" accent1="accent1" accent2="accent2" accent3="accent3" accent4="accent4" accent5="accent5" accent6="accent6" hlink="hlink" folHlink="folHlink"/>
  <p:sldLayoutIdLst>
    <p:sldLayoutId id="2147484243" r:id="rId1"/>
    <p:sldLayoutId id="2147484244" r:id="rId2"/>
    <p:sldLayoutId id="2147484245" r:id="rId3"/>
    <p:sldLayoutId id="2147484246" r:id="rId4"/>
    <p:sldLayoutId id="2147484247" r:id="rId5"/>
    <p:sldLayoutId id="2147484248" r:id="rId6"/>
    <p:sldLayoutId id="2147484249" r:id="rId7"/>
    <p:sldLayoutId id="2147484250" r:id="rId8"/>
    <p:sldLayoutId id="2147484251" r:id="rId9"/>
    <p:sldLayoutId id="2147484252" r:id="rId10"/>
    <p:sldLayoutId id="2147484253" r:id="rId11"/>
    <p:sldLayoutId id="2147484254" r:id="rId12"/>
    <p:sldLayoutId id="2147484255" r:id="rId13"/>
    <p:sldLayoutId id="2147484256" r:id="rId14"/>
    <p:sldLayoutId id="2147484257" r:id="rId15"/>
    <p:sldLayoutId id="2147484258" r:id="rId16"/>
    <p:sldLayoutId id="2147484259" r:id="rId17"/>
    <p:sldLayoutId id="2147484260" r:id="rId18"/>
    <p:sldLayoutId id="2147484261" r:id="rId19"/>
    <p:sldLayoutId id="2147484262" r:id="rId20"/>
  </p:sldLayoutIdLst>
  <p:hf sldNum="0" hdr="0" ftr="0" dt="0"/>
  <p:txStyles>
    <p:titleStyle>
      <a:lvl1pPr algn="l" defTabSz="514337" rtl="0" eaLnBrk="1" latinLnBrk="0" hangingPunct="1">
        <a:lnSpc>
          <a:spcPct val="90000"/>
        </a:lnSpc>
        <a:spcBef>
          <a:spcPct val="0"/>
        </a:spcBef>
        <a:buNone/>
        <a:defRPr sz="3200" b="1" kern="1200" baseline="0">
          <a:solidFill>
            <a:srgbClr val="00589D"/>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28585" indent="-128585" algn="l" defTabSz="514337" rtl="0" eaLnBrk="1" latinLnBrk="0" hangingPunct="1">
        <a:lnSpc>
          <a:spcPct val="90000"/>
        </a:lnSpc>
        <a:spcBef>
          <a:spcPts val="563"/>
        </a:spcBef>
        <a:buFont typeface="Arial"/>
        <a:buChar char="•"/>
        <a:defRPr sz="1800" kern="1200">
          <a:solidFill>
            <a:srgbClr val="00589D"/>
          </a:solidFill>
          <a:latin typeface="+mn-lt"/>
          <a:ea typeface="+mn-ea"/>
          <a:cs typeface="+mn-cs"/>
        </a:defRPr>
      </a:lvl1pPr>
      <a:lvl2pPr marL="385754" indent="-128585" algn="l" defTabSz="514337" rtl="0" eaLnBrk="1" latinLnBrk="0" hangingPunct="1">
        <a:lnSpc>
          <a:spcPct val="90000"/>
        </a:lnSpc>
        <a:spcBef>
          <a:spcPts val="281"/>
        </a:spcBef>
        <a:buSzPct val="80000"/>
        <a:buFont typeface="Wingdings" charset="2"/>
        <a:buChar char="§"/>
        <a:defRPr sz="1600" kern="1200">
          <a:solidFill>
            <a:srgbClr val="00589D"/>
          </a:solidFill>
          <a:latin typeface="+mn-lt"/>
          <a:ea typeface="+mn-ea"/>
          <a:cs typeface="+mn-cs"/>
        </a:defRPr>
      </a:lvl2pPr>
      <a:lvl3pPr marL="642922" indent="-128585" algn="l" defTabSz="514337" rtl="0" eaLnBrk="1" latinLnBrk="0" hangingPunct="1">
        <a:lnSpc>
          <a:spcPct val="90000"/>
        </a:lnSpc>
        <a:spcBef>
          <a:spcPts val="281"/>
        </a:spcBef>
        <a:buSzPct val="80000"/>
        <a:buFont typeface="ArialUnicodeMS" charset="0"/>
        <a:buChar char="▸"/>
        <a:defRPr sz="1400" kern="1200">
          <a:solidFill>
            <a:srgbClr val="00589D"/>
          </a:solidFill>
          <a:latin typeface="+mn-lt"/>
          <a:ea typeface="+mn-ea"/>
          <a:cs typeface="+mn-cs"/>
        </a:defRPr>
      </a:lvl3pPr>
      <a:lvl4pPr marL="900091" indent="-128585" algn="l" defTabSz="514337" rtl="0" eaLnBrk="1" latinLnBrk="0" hangingPunct="1">
        <a:lnSpc>
          <a:spcPct val="90000"/>
        </a:lnSpc>
        <a:spcBef>
          <a:spcPts val="281"/>
        </a:spcBef>
        <a:buFont typeface="ABeeZee-Regular" charset="0"/>
        <a:buChar char="-"/>
        <a:defRPr sz="1200" kern="1200">
          <a:solidFill>
            <a:srgbClr val="00589D"/>
          </a:solidFill>
          <a:latin typeface="+mn-lt"/>
          <a:ea typeface="+mn-ea"/>
          <a:cs typeface="+mn-cs"/>
        </a:defRPr>
      </a:lvl4pPr>
      <a:lvl5pPr marL="1157259" indent="-128585" algn="l" defTabSz="514337" rtl="0" eaLnBrk="1" latinLnBrk="0" hangingPunct="1">
        <a:lnSpc>
          <a:spcPct val="90000"/>
        </a:lnSpc>
        <a:spcBef>
          <a:spcPts val="281"/>
        </a:spcBef>
        <a:buFont typeface="Arial"/>
        <a:buChar char="•"/>
        <a:defRPr sz="1100" kern="1200">
          <a:solidFill>
            <a:srgbClr val="00589D"/>
          </a:solidFill>
          <a:latin typeface="+mn-lt"/>
          <a:ea typeface="+mn-ea"/>
          <a:cs typeface="+mn-cs"/>
        </a:defRPr>
      </a:lvl5pPr>
      <a:lvl6pPr marL="1414428" indent="-128585" algn="l" defTabSz="514337" rtl="0" eaLnBrk="1" latinLnBrk="0" hangingPunct="1">
        <a:lnSpc>
          <a:spcPct val="90000"/>
        </a:lnSpc>
        <a:spcBef>
          <a:spcPts val="281"/>
        </a:spcBef>
        <a:buFont typeface="Arial"/>
        <a:buChar char="•"/>
        <a:defRPr sz="1013" kern="1200">
          <a:solidFill>
            <a:schemeClr val="bg1"/>
          </a:solidFill>
          <a:latin typeface="+mn-lt"/>
          <a:ea typeface="+mn-ea"/>
          <a:cs typeface="+mn-cs"/>
        </a:defRPr>
      </a:lvl6pPr>
      <a:lvl7pPr marL="1671596" indent="-128585" algn="l" defTabSz="514337" rtl="0" eaLnBrk="1" latinLnBrk="0" hangingPunct="1">
        <a:lnSpc>
          <a:spcPct val="90000"/>
        </a:lnSpc>
        <a:spcBef>
          <a:spcPts val="281"/>
        </a:spcBef>
        <a:buFont typeface="Arial"/>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a:buChar char="•"/>
        <a:defRPr sz="1013" kern="1200">
          <a:solidFill>
            <a:schemeClr val="tx1"/>
          </a:solidFill>
          <a:latin typeface="+mn-lt"/>
          <a:ea typeface="+mn-ea"/>
          <a:cs typeface="+mn-cs"/>
        </a:defRPr>
      </a:lvl8pPr>
      <a:lvl9pPr marL="2185934" indent="-128585" algn="l" defTabSz="514337" rtl="0" eaLnBrk="1" latinLnBrk="0" hangingPunct="1">
        <a:lnSpc>
          <a:spcPct val="90000"/>
        </a:lnSpc>
        <a:spcBef>
          <a:spcPts val="281"/>
        </a:spcBef>
        <a:buFont typeface="Arial"/>
        <a:buChar char="•"/>
        <a:defRPr sz="1013" kern="1200">
          <a:solidFill>
            <a:schemeClr val="tx1"/>
          </a:solidFill>
          <a:latin typeface="+mn-lt"/>
          <a:ea typeface="+mn-ea"/>
          <a:cs typeface="+mn-cs"/>
        </a:defRPr>
      </a:lvl9pPr>
    </p:bodyStyle>
    <p:otherStyle>
      <a:defPPr>
        <a:defRPr lang="en-US"/>
      </a:defPPr>
      <a:lvl1pPr marL="0" algn="l" defTabSz="514337" rtl="0" eaLnBrk="1" latinLnBrk="0" hangingPunct="1">
        <a:defRPr sz="1013" kern="1200">
          <a:solidFill>
            <a:schemeClr val="tx1"/>
          </a:solidFill>
          <a:latin typeface="+mn-lt"/>
          <a:ea typeface="+mn-ea"/>
          <a:cs typeface="+mn-cs"/>
        </a:defRPr>
      </a:lvl1pPr>
      <a:lvl2pPr marL="257168" algn="l" defTabSz="514337" rtl="0" eaLnBrk="1" latinLnBrk="0" hangingPunct="1">
        <a:defRPr sz="1013" kern="1200">
          <a:solidFill>
            <a:schemeClr val="tx1"/>
          </a:solidFill>
          <a:latin typeface="+mn-lt"/>
          <a:ea typeface="+mn-ea"/>
          <a:cs typeface="+mn-cs"/>
        </a:defRPr>
      </a:lvl2pPr>
      <a:lvl3pPr marL="514337" algn="l" defTabSz="514337" rtl="0" eaLnBrk="1" latinLnBrk="0" hangingPunct="1">
        <a:defRPr sz="1013" kern="1200">
          <a:solidFill>
            <a:schemeClr val="tx1"/>
          </a:solidFill>
          <a:latin typeface="+mn-lt"/>
          <a:ea typeface="+mn-ea"/>
          <a:cs typeface="+mn-cs"/>
        </a:defRPr>
      </a:lvl3pPr>
      <a:lvl4pPr marL="771506" algn="l" defTabSz="514337" rtl="0" eaLnBrk="1" latinLnBrk="0" hangingPunct="1">
        <a:defRPr sz="1013" kern="1200">
          <a:solidFill>
            <a:schemeClr val="tx1"/>
          </a:solidFill>
          <a:latin typeface="+mn-lt"/>
          <a:ea typeface="+mn-ea"/>
          <a:cs typeface="+mn-cs"/>
        </a:defRPr>
      </a:lvl4pPr>
      <a:lvl5pPr marL="1028675" algn="l" defTabSz="514337" rtl="0" eaLnBrk="1" latinLnBrk="0" hangingPunct="1">
        <a:defRPr sz="1013" kern="1200">
          <a:solidFill>
            <a:schemeClr val="tx1"/>
          </a:solidFill>
          <a:latin typeface="+mn-lt"/>
          <a:ea typeface="+mn-ea"/>
          <a:cs typeface="+mn-cs"/>
        </a:defRPr>
      </a:lvl5pPr>
      <a:lvl6pPr marL="1285843" algn="l" defTabSz="514337" rtl="0" eaLnBrk="1" latinLnBrk="0" hangingPunct="1">
        <a:defRPr sz="1013" kern="1200">
          <a:solidFill>
            <a:schemeClr val="tx1"/>
          </a:solidFill>
          <a:latin typeface="+mn-lt"/>
          <a:ea typeface="+mn-ea"/>
          <a:cs typeface="+mn-cs"/>
        </a:defRPr>
      </a:lvl6pPr>
      <a:lvl7pPr marL="1543012" algn="l" defTabSz="514337" rtl="0" eaLnBrk="1" latinLnBrk="0" hangingPunct="1">
        <a:defRPr sz="1013" kern="1200">
          <a:solidFill>
            <a:schemeClr val="tx1"/>
          </a:solidFill>
          <a:latin typeface="+mn-lt"/>
          <a:ea typeface="+mn-ea"/>
          <a:cs typeface="+mn-cs"/>
        </a:defRPr>
      </a:lvl7pPr>
      <a:lvl8pPr marL="1800180" algn="l" defTabSz="514337" rtl="0" eaLnBrk="1" latinLnBrk="0" hangingPunct="1">
        <a:defRPr sz="1013" kern="1200">
          <a:solidFill>
            <a:schemeClr val="tx1"/>
          </a:solidFill>
          <a:latin typeface="+mn-lt"/>
          <a:ea typeface="+mn-ea"/>
          <a:cs typeface="+mn-cs"/>
        </a:defRPr>
      </a:lvl8pPr>
      <a:lvl9pPr marL="2057348" algn="l" defTabSz="514337"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5" orient="horz" pos="1800">
          <p15:clr>
            <a:srgbClr val="F26B43"/>
          </p15:clr>
        </p15:guide>
        <p15:guide id="6" pos="20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04271"/>
            <a:ext cx="7886700" cy="1104636"/>
          </a:xfrm>
          <a:prstGeom prst="rect">
            <a:avLst/>
          </a:prstGeom>
        </p:spPr>
        <p:txBody>
          <a:bodyPr vert="horz" lIns="91440" tIns="45720" rIns="91440" bIns="45720" rtlCol="0" anchor="ctr">
            <a:normAutofit/>
          </a:bodyPr>
          <a:lstStyle/>
          <a:p>
            <a:r>
              <a:rPr lang="en-US"/>
              <a:t>Click to edit Master title style</a:t>
            </a:r>
            <a:endParaRPr/>
          </a:p>
        </p:txBody>
      </p:sp>
      <p:sp>
        <p:nvSpPr>
          <p:cNvPr id="3" name="Text Placeholder 2"/>
          <p:cNvSpPr>
            <a:spLocks noGrp="1"/>
          </p:cNvSpPr>
          <p:nvPr>
            <p:ph type="body" idx="1"/>
          </p:nvPr>
        </p:nvSpPr>
        <p:spPr>
          <a:xfrm>
            <a:off x="628650" y="1521354"/>
            <a:ext cx="7886700" cy="362611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a:solidFill>
                  <a:schemeClr val="tx1">
                    <a:tint val="75000"/>
                  </a:schemeClr>
                </a:solidFill>
              </a:defRPr>
            </a:lvl1pPr>
          </a:lstStyle>
          <a:p>
            <a:fld id="{6C9A4713-59FD-B742-915F-C76FCEA6A2FD}" type="datetimeFigureOut">
              <a:rPr lang="x-none" smtClean="0"/>
              <a:t>25.11.2020</a:t>
            </a:fld>
            <a:endParaRPr/>
          </a:p>
        </p:txBody>
      </p:sp>
      <p:sp>
        <p:nvSpPr>
          <p:cNvPr id="5" name="Footer Placeholder 4"/>
          <p:cNvSpPr>
            <a:spLocks noGrp="1"/>
          </p:cNvSpPr>
          <p:nvPr>
            <p:ph type="ftr" sz="quarter" idx="3"/>
          </p:nvPr>
        </p:nvSpPr>
        <p:spPr>
          <a:xfrm>
            <a:off x="3028950" y="5296959"/>
            <a:ext cx="3086100" cy="30427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a:solidFill>
                  <a:schemeClr val="tx1">
                    <a:tint val="75000"/>
                  </a:schemeClr>
                </a:solidFill>
              </a:defRPr>
            </a:lvl1pPr>
          </a:lstStyle>
          <a:p>
            <a:fld id="{7333E27E-1946-4640-8A6F-AE11728689F5}" type="slidenum">
              <a:rPr lang="uk-UA" smtClean="0"/>
              <a:t>‹#›</a:t>
            </a:fld>
            <a:endParaRPr/>
          </a:p>
        </p:txBody>
      </p:sp>
    </p:spTree>
    <p:extLst>
      <p:ext uri="{BB962C8B-B14F-4D97-AF65-F5344CB8AC3E}">
        <p14:creationId xmlns:p14="http://schemas.microsoft.com/office/powerpoint/2010/main" val="4186813081"/>
      </p:ext>
    </p:extLst>
  </p:cSld>
  <p:clrMap bg1="lt1" tx1="dk1" bg2="lt2" tx2="dk2" accent1="accent1" accent2="accent2" accent3="accent3" accent4="accent4" accent5="accent5" accent6="accent6" hlink="hlink" folHlink="folHlink"/>
  <p:sldLayoutIdLst>
    <p:sldLayoutId id="2147484264" r:id="rId1"/>
    <p:sldLayoutId id="2147484265" r:id="rId2"/>
    <p:sldLayoutId id="2147484266" r:id="rId3"/>
    <p:sldLayoutId id="2147484267" r:id="rId4"/>
    <p:sldLayoutId id="2147484268" r:id="rId5"/>
    <p:sldLayoutId id="2147484269" r:id="rId6"/>
    <p:sldLayoutId id="2147484270" r:id="rId7"/>
    <p:sldLayoutId id="2147484271" r:id="rId8"/>
    <p:sldLayoutId id="2147484272" r:id="rId9"/>
    <p:sldLayoutId id="2147484273" r:id="rId10"/>
    <p:sldLayoutId id="2147484274"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hyperlink" Target="mailto:pererst@haigekassa.ee" TargetMode="Externa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3" Type="http://schemas.openxmlformats.org/officeDocument/2006/relationships/hyperlink" Target="https://app.powerbi.com/view?r=eyJrIjoiZDE1YjEyNzMtNDg1ZC00NDAxLTkwMjktMTQ3ZDU3NzU2ZTM2IiwidCI6IjJiMWJmNzQ4LWZmMGMtNGU5ZC1hZDMzLTBiMzkwMzEzYWIxMyIsImMiOjh9" TargetMode="External"/><Relationship Id="rId2" Type="http://schemas.openxmlformats.org/officeDocument/2006/relationships/hyperlink" Target="mailto:tto@terviseamet.ee" TargetMode="Externa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9861" y="867833"/>
            <a:ext cx="7886700" cy="1989667"/>
          </a:xfrm>
        </p:spPr>
        <p:txBody>
          <a:bodyPr/>
          <a:lstStyle/>
          <a:p>
            <a:r>
              <a:rPr lang="et-EE" dirty="0"/>
              <a:t>Valvekeskuste tasustamine</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642881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6562" y="721327"/>
            <a:ext cx="8218788" cy="4197146"/>
          </a:xfrm>
        </p:spPr>
        <p:txBody>
          <a:bodyPr>
            <a:normAutofit fontScale="85000" lnSpcReduction="20000"/>
          </a:bodyPr>
          <a:lstStyle/>
          <a:p>
            <a:pPr>
              <a:buFontTx/>
              <a:buChar char="-"/>
            </a:pPr>
            <a:r>
              <a:rPr lang="en-US" noProof="1"/>
              <a:t>Valvekeskus tagab mõistliku arvu personali olemasolu.  Kui epidemioloogiline olukord muutub seoses covid-19-ga, siis on valvekeskus avatud ka pikemalt ning  nädalavahetusel ja riigipühadel Terviseameti otsuse alusel; </a:t>
            </a:r>
          </a:p>
          <a:p>
            <a:pPr>
              <a:buFontTx/>
              <a:buChar char="-"/>
            </a:pPr>
            <a:endParaRPr lang="en-US" b="0" noProof="1">
              <a:effectLst/>
            </a:endParaRPr>
          </a:p>
          <a:p>
            <a:pPr>
              <a:buFontTx/>
              <a:buChar char="-"/>
            </a:pPr>
            <a:r>
              <a:rPr lang="en-US" noProof="1"/>
              <a:t>Valvekeskuses peab olema tagatud telefonile vastamine. Telefonikonsultatsioonid on võimalik korraldada kaugtööna. Kui epidemioloogiline olukord muutub seoses covid-19-ga, siis on telefonile vastamine tagatud ka pikemalt ning  nädalavahetusel ja riigipühadel Terviseameti otsusealusel;</a:t>
            </a:r>
          </a:p>
          <a:p>
            <a:pPr>
              <a:buFontTx/>
              <a:buChar char="-"/>
            </a:pPr>
            <a:endParaRPr lang="en-US" b="0" noProof="1">
              <a:effectLst/>
            </a:endParaRPr>
          </a:p>
          <a:p>
            <a:pPr>
              <a:buFontTx/>
              <a:buChar char="-"/>
            </a:pPr>
            <a:r>
              <a:rPr lang="en-US" noProof="1"/>
              <a:t>Sotsiaalprobleemide korral (näiteks patsiendil puudub transport kohaletulekuks perearstikeskusesse; patsient teavitab, et tal pole võimalik minna apteeki jms) palutakse patsiendil pöörduda kohaliku omavalitsuse sotsiaaltöötaja poole või teavitab perearstikeskus ise kohalikku omavalitsust. Otsus tehakse kokkuleppel patsiendiga;</a:t>
            </a:r>
          </a:p>
          <a:p>
            <a:pPr>
              <a:buFontTx/>
              <a:buChar char="-"/>
            </a:pPr>
            <a:endParaRPr lang="en-US" b="0" noProof="1">
              <a:effectLst/>
            </a:endParaRPr>
          </a:p>
          <a:p>
            <a:pPr marL="0" indent="0">
              <a:buNone/>
            </a:pPr>
            <a:r>
              <a:rPr lang="en-US" noProof="1"/>
              <a:t>- Kui tekib vajadus patsient suunata eriarstile, siis eelistada selleks e-konsultatsiooni</a:t>
            </a:r>
            <a:br>
              <a:rPr lang="en-US" dirty="0"/>
            </a:br>
            <a:endParaRPr dirty="0"/>
          </a:p>
        </p:txBody>
      </p:sp>
    </p:spTree>
    <p:extLst>
      <p:ext uri="{BB962C8B-B14F-4D97-AF65-F5344CB8AC3E}">
        <p14:creationId xmlns:p14="http://schemas.microsoft.com/office/powerpoint/2010/main" val="1268551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8252" y="1008620"/>
            <a:ext cx="7987099" cy="3909852"/>
          </a:xfrm>
        </p:spPr>
        <p:txBody>
          <a:bodyPr>
            <a:normAutofit/>
          </a:bodyPr>
          <a:lstStyle/>
          <a:p>
            <a:pPr marL="0" indent="0">
              <a:buNone/>
            </a:pPr>
            <a:r>
              <a:rPr lang="en-US" b="1" noProof="1"/>
              <a:t>- Valvekeskusesse kutsutakse patsiendid ainult juhul, kui patsientide tervislik seisund nõuab perearstikeskusesse kohaletulekut: </a:t>
            </a:r>
            <a:endParaRPr lang="en-US" b="1" noProof="1">
              <a:effectLst/>
            </a:endParaRPr>
          </a:p>
          <a:p>
            <a:pPr marL="0" indent="0" fontAlgn="base">
              <a:buNone/>
            </a:pPr>
            <a:r>
              <a:rPr lang="en-US" noProof="1"/>
              <a:t> &gt; Ägedate nakkuslike seisundite vajaduspõhiseks hindamiseks ja ravi alustamiseks; </a:t>
            </a:r>
          </a:p>
          <a:p>
            <a:pPr marL="0" indent="0" fontAlgn="base">
              <a:buNone/>
            </a:pPr>
            <a:r>
              <a:rPr lang="en-US" noProof="1"/>
              <a:t>&gt; Ägedate mittenakkuslike seisundite hindamiseks ja ravi alustamiseks; </a:t>
            </a:r>
          </a:p>
          <a:p>
            <a:pPr marL="0" indent="0" fontAlgn="base">
              <a:buNone/>
            </a:pPr>
            <a:r>
              <a:rPr lang="en-US" noProof="1"/>
              <a:t>&gt; Krooniliste haiguste ägenemiste käsitlemiseks; </a:t>
            </a:r>
          </a:p>
          <a:p>
            <a:pPr marL="0" indent="0" fontAlgn="base">
              <a:buNone/>
            </a:pPr>
            <a:r>
              <a:rPr lang="en-US" noProof="1"/>
              <a:t>&gt; Vaimse tervise probleemide käsitlemiseks; </a:t>
            </a:r>
          </a:p>
          <a:p>
            <a:pPr marL="0" indent="0">
              <a:buNone/>
            </a:pPr>
            <a:br>
              <a:rPr lang="en-US" b="0" noProof="1">
                <a:effectLst/>
              </a:rPr>
            </a:br>
            <a:r>
              <a:rPr lang="en-US" b="1" noProof="1"/>
              <a:t>- Kehtestatakse infektsioonikontrolli põhimõtted</a:t>
            </a:r>
            <a:br>
              <a:rPr lang="en-US" b="1" noProof="1"/>
            </a:br>
            <a:endParaRPr lang="en-US" b="1" noProof="1"/>
          </a:p>
        </p:txBody>
      </p:sp>
    </p:spTree>
    <p:extLst>
      <p:ext uri="{BB962C8B-B14F-4D97-AF65-F5344CB8AC3E}">
        <p14:creationId xmlns:p14="http://schemas.microsoft.com/office/powerpoint/2010/main" val="1595345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660" y="402046"/>
            <a:ext cx="7886700" cy="994172"/>
          </a:xfrm>
        </p:spPr>
        <p:txBody>
          <a:bodyPr>
            <a:normAutofit fontScale="90000"/>
          </a:bodyPr>
          <a:lstStyle/>
          <a:p>
            <a:r>
              <a:rPr lang="en-US" b="1" noProof="1"/>
              <a:t>Miinimumnõuded tervishoiuteenuste osutajatele COVID-19 pandeemia tingimustes (04.11)</a:t>
            </a:r>
          </a:p>
        </p:txBody>
      </p:sp>
      <p:sp>
        <p:nvSpPr>
          <p:cNvPr id="3" name="Content Placeholder 2"/>
          <p:cNvSpPr>
            <a:spLocks noGrp="1"/>
          </p:cNvSpPr>
          <p:nvPr>
            <p:ph idx="1"/>
          </p:nvPr>
        </p:nvSpPr>
        <p:spPr>
          <a:xfrm>
            <a:off x="324365" y="1654969"/>
            <a:ext cx="8461289" cy="3264565"/>
          </a:xfrm>
        </p:spPr>
        <p:txBody>
          <a:bodyPr>
            <a:normAutofit fontScale="92500" lnSpcReduction="10000"/>
          </a:bodyPr>
          <a:lstStyle/>
          <a:p>
            <a:pPr marL="0" indent="0">
              <a:buNone/>
            </a:pPr>
            <a:r>
              <a:rPr lang="en-US" noProof="1"/>
              <a:t>- Tervishoiuteenuse osatajal (TTO) peavad olema </a:t>
            </a:r>
            <a:r>
              <a:rPr lang="en-US" b="1" noProof="1"/>
              <a:t>infektsioonikontrolli juhendid </a:t>
            </a:r>
            <a:r>
              <a:rPr lang="en-US" noProof="1"/>
              <a:t>(kätehügieeni nõuded, isikukaitsevahendite kasutamine, ravikeskkonna puhastamine ja desinfitseerimine ning jäätmekäitlus; </a:t>
            </a:r>
            <a:r>
              <a:rPr lang="en-US" b="1" noProof="1">
                <a:solidFill>
                  <a:srgbClr val="FF0000"/>
                </a:solidFill>
              </a:rPr>
              <a:t>COVID-19 patsiendi käsitlus</a:t>
            </a:r>
            <a:r>
              <a:rPr lang="en-US" noProof="1"/>
              <a:t>).</a:t>
            </a:r>
          </a:p>
          <a:p>
            <a:pPr marL="0" indent="0">
              <a:buNone/>
            </a:pPr>
            <a:r>
              <a:rPr lang="en-US" noProof="1"/>
              <a:t>- Töötajad peavad olema koolitatud ülaltoodud juhendite ja nõuete osas.</a:t>
            </a:r>
          </a:p>
          <a:p>
            <a:pPr marL="0" indent="0">
              <a:buNone/>
            </a:pPr>
            <a:r>
              <a:rPr lang="en-US" noProof="1"/>
              <a:t>- Peab olema tagatud </a:t>
            </a:r>
            <a:r>
              <a:rPr lang="en-US" b="1" noProof="1"/>
              <a:t>infektsioonikontrollivahendite</a:t>
            </a:r>
            <a:r>
              <a:rPr lang="en-US" noProof="1"/>
              <a:t> </a:t>
            </a:r>
            <a:r>
              <a:rPr lang="en-US" b="1" noProof="1"/>
              <a:t>vähemalt ühe kuu varu </a:t>
            </a:r>
            <a:r>
              <a:rPr lang="en-US" noProof="1"/>
              <a:t>(IKV, desinfektsioonivahendid jms).</a:t>
            </a:r>
          </a:p>
          <a:p>
            <a:pPr marL="0" indent="0">
              <a:buNone/>
            </a:pPr>
            <a:r>
              <a:rPr lang="en-US" noProof="1"/>
              <a:t>- Peab olema tagatud vähemalt </a:t>
            </a:r>
            <a:r>
              <a:rPr lang="en-US" b="1" noProof="1"/>
              <a:t>esmane võimekus käsitleda COVID-19 positiivseid haigeid</a:t>
            </a:r>
            <a:r>
              <a:rPr lang="en-US" noProof="1"/>
              <a:t>, sh COVID-19 analüüside korraldamine.</a:t>
            </a:r>
          </a:p>
          <a:p>
            <a:pPr marL="0" indent="0">
              <a:buNone/>
            </a:pPr>
            <a:r>
              <a:rPr lang="en-US" noProof="1"/>
              <a:t>- </a:t>
            </a:r>
            <a:r>
              <a:rPr lang="en-US" b="1" noProof="1"/>
              <a:t>TTO-des peab olema tagatud patsientide käsitlus vastavalt standardnõuetele ning COVID-19 võimaliku või kinnitunud diagnoosiga patsientidele lisaks piisk- ja kontaktisolatsiooninõuetele.</a:t>
            </a:r>
          </a:p>
          <a:p>
            <a:endParaRPr lang="en-US" b="1" dirty="0"/>
          </a:p>
        </p:txBody>
      </p:sp>
    </p:spTree>
    <p:extLst>
      <p:ext uri="{BB962C8B-B14F-4D97-AF65-F5344CB8AC3E}">
        <p14:creationId xmlns:p14="http://schemas.microsoft.com/office/powerpoint/2010/main" val="48173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 y="786199"/>
            <a:ext cx="8414951" cy="4132274"/>
          </a:xfrm>
        </p:spPr>
        <p:txBody>
          <a:bodyPr>
            <a:normAutofit/>
          </a:bodyPr>
          <a:lstStyle/>
          <a:p>
            <a:pPr marL="0" indent="0">
              <a:buNone/>
            </a:pPr>
            <a:r>
              <a:rPr lang="en-US" noProof="1"/>
              <a:t>- Perearstidel tuleb tagada </a:t>
            </a:r>
            <a:r>
              <a:rPr lang="en-US" b="1" noProof="1"/>
              <a:t>eraldi vastuvõtu ajad hingamisteede infektsioonidega </a:t>
            </a:r>
            <a:r>
              <a:rPr lang="en-US" noProof="1"/>
              <a:t>patsientidele. Selliste patsientidega on esmane kontakt sidevahendite teel.</a:t>
            </a:r>
          </a:p>
          <a:p>
            <a:pPr marL="0" indent="0">
              <a:buNone/>
            </a:pPr>
            <a:r>
              <a:rPr lang="en-US" b="1" noProof="1">
                <a:solidFill>
                  <a:srgbClr val="FF0000"/>
                </a:solidFill>
              </a:rPr>
              <a:t>- Personal ei tohi tööle tulla ega tööl olla COVID-19 või teiste hingamisteede infektsioonide tunnustega (v.a kaugvastuvõtt).</a:t>
            </a:r>
          </a:p>
          <a:p>
            <a:pPr marL="0" indent="0">
              <a:buNone/>
            </a:pPr>
            <a:r>
              <a:rPr lang="en-US" noProof="1"/>
              <a:t>- TTO-l peab olema olemas </a:t>
            </a:r>
            <a:r>
              <a:rPr lang="en-US" b="1" noProof="1"/>
              <a:t>tegevusplaan erakorralise ravi ja COVID-19 ravivõimekuse tagamiseks </a:t>
            </a:r>
            <a:r>
              <a:rPr lang="en-US" noProof="1"/>
              <a:t>ning </a:t>
            </a:r>
            <a:r>
              <a:rPr lang="en-US" b="1" noProof="1"/>
              <a:t>vajadusel eskaleerimiseks </a:t>
            </a:r>
            <a:r>
              <a:rPr lang="en-US" noProof="1"/>
              <a:t>ning plaanilise töö mahu vähendamiseks epidemioloogilise olukorra halvenemisel.</a:t>
            </a:r>
          </a:p>
          <a:p>
            <a:pPr marL="0" indent="0">
              <a:buNone/>
            </a:pPr>
            <a:r>
              <a:rPr lang="en-US" noProof="1"/>
              <a:t>- TTO-l peab </a:t>
            </a:r>
            <a:r>
              <a:rPr lang="en-US" b="1" noProof="1"/>
              <a:t>olema tegevusplaan haigestunud töötajate ja kokkupuutejuhtumite korral tegutsemiseks</a:t>
            </a:r>
            <a:r>
              <a:rPr lang="en-US" noProof="1"/>
              <a:t>.</a:t>
            </a:r>
          </a:p>
          <a:p>
            <a:pPr marL="0" indent="0">
              <a:buNone/>
            </a:pPr>
            <a:r>
              <a:rPr lang="en-US" noProof="1"/>
              <a:t>- TTO tuginedes tehtud riskianalüüsile võib vajaduse korral rakendada rangemaid infektsioonikontrolli meetmeid.</a:t>
            </a:r>
          </a:p>
          <a:p>
            <a:endParaRPr dirty="0"/>
          </a:p>
        </p:txBody>
      </p:sp>
    </p:spTree>
    <p:extLst>
      <p:ext uri="{BB962C8B-B14F-4D97-AF65-F5344CB8AC3E}">
        <p14:creationId xmlns:p14="http://schemas.microsoft.com/office/powerpoint/2010/main" val="20468170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970" y="980818"/>
            <a:ext cx="8452022" cy="3577281"/>
          </a:xfrm>
        </p:spPr>
        <p:txBody>
          <a:bodyPr>
            <a:normAutofit fontScale="92500" lnSpcReduction="20000"/>
          </a:bodyPr>
          <a:lstStyle/>
          <a:p>
            <a:r>
              <a:rPr lang="en-US" noProof="1"/>
              <a:t>Ära-langenud perearstikeskus peab ise suunama enda e-maili, telefoninumbri valvekeskusesse, teavitama KOVi, panema PAK uksele vastavasisulise info üles – valvekeskuse kontaktid, vajadusel paludes abi KOV´ilt.</a:t>
            </a:r>
            <a:br>
              <a:rPr lang="en-US" b="0" noProof="1">
                <a:effectLst/>
              </a:rPr>
            </a:br>
            <a:endParaRPr lang="en-US" b="0" noProof="1">
              <a:effectLst/>
            </a:endParaRPr>
          </a:p>
          <a:p>
            <a:r>
              <a:rPr lang="en-US" noProof="1"/>
              <a:t>Terviseamet nõustab nii äralangenud perearsti kui valvekeskust patsiendi andmete ülekandmisel. </a:t>
            </a:r>
            <a:endParaRPr lang="en-US" b="0" noProof="1">
              <a:effectLst/>
            </a:endParaRPr>
          </a:p>
          <a:p>
            <a:endParaRPr lang="en-US" noProof="1"/>
          </a:p>
          <a:p>
            <a:r>
              <a:rPr lang="en-US" noProof="1"/>
              <a:t>Äralangenud perearstikeskuse kõned, e-kirjad suunatakse ümber ning ära langenud perearstikeskuse patsientide käsitlus toimub </a:t>
            </a:r>
            <a:r>
              <a:rPr lang="en-US" b="1" noProof="1"/>
              <a:t>võrdselt valvekeskuse enda patsientide käsitlusega</a:t>
            </a:r>
            <a:r>
              <a:rPr lang="en-US" noProof="1"/>
              <a:t>. </a:t>
            </a:r>
            <a:endParaRPr lang="en-US" b="0" noProof="1">
              <a:effectLst/>
            </a:endParaRPr>
          </a:p>
          <a:p>
            <a:endParaRPr lang="en-US" noProof="1"/>
          </a:p>
          <a:p>
            <a:r>
              <a:rPr lang="en-US" noProof="1"/>
              <a:t>Juhul kui ära langenud perearstikeskus on suuteline uuesti tööd alustama, teavitatakse sellest koheselt Terviseametit, valvekeskust ning KOVi, ja oma tarkvaraarendajat, pannakse ka vastav info kodulehele. </a:t>
            </a:r>
            <a:endParaRPr lang="en-US" b="0" noProof="1">
              <a:effectLst/>
            </a:endParaRPr>
          </a:p>
        </p:txBody>
      </p:sp>
    </p:spTree>
    <p:extLst>
      <p:ext uri="{BB962C8B-B14F-4D97-AF65-F5344CB8AC3E}">
        <p14:creationId xmlns:p14="http://schemas.microsoft.com/office/powerpoint/2010/main" val="68448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5751"/>
            <a:ext cx="7886700" cy="994172"/>
          </a:xfrm>
        </p:spPr>
        <p:txBody>
          <a:bodyPr>
            <a:normAutofit fontScale="90000"/>
          </a:bodyPr>
          <a:lstStyle/>
          <a:p>
            <a:r>
              <a:rPr lang="en-US" b="1" dirty="0"/>
              <a:t>OLUKORD 1</a:t>
            </a:r>
            <a:br>
              <a:rPr lang="en-US" b="0" dirty="0">
                <a:effectLst/>
              </a:rPr>
            </a:br>
            <a:r>
              <a:rPr lang="en-US" b="1" noProof="1"/>
              <a:t>Haigestunud pereõde/pereõed</a:t>
            </a:r>
            <a:endParaRPr lang="en-US" noProof="1"/>
          </a:p>
        </p:txBody>
      </p:sp>
      <p:sp>
        <p:nvSpPr>
          <p:cNvPr id="3" name="Content Placeholder 2"/>
          <p:cNvSpPr>
            <a:spLocks noGrp="1"/>
          </p:cNvSpPr>
          <p:nvPr>
            <p:ph idx="1"/>
          </p:nvPr>
        </p:nvSpPr>
        <p:spPr>
          <a:xfrm>
            <a:off x="222422" y="1460350"/>
            <a:ext cx="8553965" cy="3598198"/>
          </a:xfrm>
        </p:spPr>
        <p:txBody>
          <a:bodyPr>
            <a:normAutofit lnSpcReduction="10000"/>
          </a:bodyPr>
          <a:lstStyle/>
          <a:p>
            <a:pPr marL="0" indent="0">
              <a:buNone/>
            </a:pPr>
            <a:r>
              <a:rPr lang="en-US" noProof="1"/>
              <a:t>- </a:t>
            </a:r>
            <a:r>
              <a:rPr lang="en-US" b="1" noProof="1"/>
              <a:t>Üksik perearst jätkab tööd täies ulatuses</a:t>
            </a:r>
            <a:r>
              <a:rPr lang="en-US" noProof="1"/>
              <a:t>, kaasates võimalusel oma pereõde(sid) </a:t>
            </a:r>
            <a:r>
              <a:rPr lang="en-US" b="1" noProof="1"/>
              <a:t>kaugtööle</a:t>
            </a:r>
            <a:endParaRPr lang="en-US" b="1" noProof="1">
              <a:effectLst/>
            </a:endParaRPr>
          </a:p>
          <a:p>
            <a:pPr>
              <a:buFontTx/>
              <a:buChar char="-"/>
            </a:pPr>
            <a:r>
              <a:rPr lang="en-US" noProof="1"/>
              <a:t>Üksik perearst otsib aktiivselt pereõele asendust (nt räägib lähedal asuvate PAK´dega)</a:t>
            </a:r>
          </a:p>
          <a:p>
            <a:pPr lvl="1">
              <a:buFontTx/>
              <a:buChar char="-"/>
            </a:pPr>
            <a:r>
              <a:rPr lang="en-US" noProof="1"/>
              <a:t>Annab Terviseametile teada, et õde/õed on haigestunud</a:t>
            </a:r>
          </a:p>
          <a:p>
            <a:pPr lvl="1">
              <a:buFontTx/>
              <a:buChar char="-"/>
            </a:pPr>
            <a:r>
              <a:rPr lang="en-US" noProof="1"/>
              <a:t>Terviseamet teavitab valvekeskust, et piirkonna üksikpraksise õde on haigestunud</a:t>
            </a:r>
            <a:endParaRPr lang="en-US" b="0" noProof="1">
              <a:effectLst/>
            </a:endParaRPr>
          </a:p>
          <a:p>
            <a:pPr marL="0" indent="0">
              <a:buNone/>
            </a:pPr>
            <a:r>
              <a:rPr lang="en-US" noProof="1"/>
              <a:t>Terviseamet püüab leida lisatööjõudu, kui seda ei leitud, siis</a:t>
            </a:r>
          </a:p>
          <a:p>
            <a:pPr marL="0" indent="0">
              <a:buNone/>
            </a:pPr>
            <a:r>
              <a:rPr lang="en-US" noProof="1"/>
              <a:t>	 – valvekeskus hindab, kas neil on võimalust saata oma õde üksikule perearstile appi </a:t>
            </a:r>
          </a:p>
          <a:p>
            <a:pPr marL="0" indent="0">
              <a:buNone/>
            </a:pPr>
            <a:r>
              <a:rPr lang="en-US" noProof="1"/>
              <a:t>		- kui jah, siis saadetakse; </a:t>
            </a:r>
          </a:p>
          <a:p>
            <a:pPr marL="0" indent="0">
              <a:buNone/>
            </a:pPr>
            <a:r>
              <a:rPr lang="en-US" noProof="1"/>
              <a:t>		- kui ei, siis peab üksik perearst tööd üksinda jätkama.</a:t>
            </a:r>
            <a:endParaRPr lang="en-US" b="0" noProof="1">
              <a:effectLst/>
            </a:endParaRPr>
          </a:p>
        </p:txBody>
      </p:sp>
    </p:spTree>
    <p:extLst>
      <p:ext uri="{BB962C8B-B14F-4D97-AF65-F5344CB8AC3E}">
        <p14:creationId xmlns:p14="http://schemas.microsoft.com/office/powerpoint/2010/main" val="837340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39117"/>
            <a:ext cx="7886700" cy="994172"/>
          </a:xfrm>
        </p:spPr>
        <p:txBody>
          <a:bodyPr>
            <a:normAutofit fontScale="90000"/>
          </a:bodyPr>
          <a:lstStyle/>
          <a:p>
            <a:r>
              <a:rPr lang="en-US" b="1" dirty="0"/>
              <a:t>OLUKORD 2</a:t>
            </a:r>
            <a:br>
              <a:rPr lang="en-US" b="0" dirty="0">
                <a:effectLst/>
              </a:rPr>
            </a:br>
            <a:r>
              <a:rPr lang="en-US" b="1" noProof="1"/>
              <a:t>Pereõde/õed on lähikontaktne</a:t>
            </a:r>
            <a:endParaRPr lang="en-US" noProof="1"/>
          </a:p>
        </p:txBody>
      </p:sp>
      <p:sp>
        <p:nvSpPr>
          <p:cNvPr id="3" name="Content Placeholder 2"/>
          <p:cNvSpPr>
            <a:spLocks noGrp="1"/>
          </p:cNvSpPr>
          <p:nvPr>
            <p:ph idx="1"/>
          </p:nvPr>
        </p:nvSpPr>
        <p:spPr>
          <a:xfrm>
            <a:off x="203887" y="1654968"/>
            <a:ext cx="8739317" cy="3264565"/>
          </a:xfrm>
        </p:spPr>
        <p:txBody>
          <a:bodyPr/>
          <a:lstStyle/>
          <a:p>
            <a:pPr marL="0" indent="0">
              <a:buNone/>
            </a:pPr>
            <a:r>
              <a:rPr lang="en-US" noProof="1"/>
              <a:t>- Perearst teavitab Terviseametit</a:t>
            </a:r>
            <a:endParaRPr lang="en-US" b="0" noProof="1">
              <a:effectLst/>
            </a:endParaRPr>
          </a:p>
          <a:p>
            <a:pPr marL="0" indent="0">
              <a:buNone/>
            </a:pPr>
            <a:r>
              <a:rPr lang="en-US" noProof="1"/>
              <a:t>- Pereõde/õed teevad </a:t>
            </a:r>
            <a:r>
              <a:rPr lang="en-US" b="1" noProof="1"/>
              <a:t>kaugtööd:</a:t>
            </a:r>
            <a:r>
              <a:rPr lang="en-US" noProof="1"/>
              <a:t> telefoninõustamine, e-mailidele vastamine, triaaž, retseptide pikendamine, e-maili teel konsultatsioonid, e-perearst jms.</a:t>
            </a:r>
            <a:endParaRPr lang="en-US" b="0" noProof="1">
              <a:effectLst/>
            </a:endParaRPr>
          </a:p>
          <a:p>
            <a:pPr marL="0" indent="0">
              <a:buNone/>
            </a:pPr>
            <a:endParaRPr lang="en-US" i="1" noProof="1"/>
          </a:p>
          <a:p>
            <a:pPr marL="0" indent="0">
              <a:buNone/>
            </a:pPr>
            <a:r>
              <a:rPr lang="en-US" i="1" noProof="1"/>
              <a:t>    Terviseametiga kokkuleppel jätkub töö tavapäraselt, kuid </a:t>
            </a:r>
            <a:r>
              <a:rPr lang="en-US" b="1" i="1" noProof="1"/>
              <a:t>täielikus      kaitsevarustuses </a:t>
            </a:r>
            <a:r>
              <a:rPr lang="en-US" noProof="1"/>
              <a:t>terve tööpäeva ja piirama kontakte. </a:t>
            </a:r>
            <a:endParaRPr lang="en-US" b="0" noProof="1">
              <a:effectLst/>
            </a:endParaRPr>
          </a:p>
          <a:p>
            <a:pPr marL="0" indent="0">
              <a:buNone/>
            </a:pPr>
            <a:br>
              <a:rPr lang="en-US" dirty="0"/>
            </a:br>
            <a:endParaRPr dirty="0"/>
          </a:p>
        </p:txBody>
      </p:sp>
    </p:spTree>
    <p:extLst>
      <p:ext uri="{BB962C8B-B14F-4D97-AF65-F5344CB8AC3E}">
        <p14:creationId xmlns:p14="http://schemas.microsoft.com/office/powerpoint/2010/main" val="1190505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13" y="439117"/>
            <a:ext cx="8591550" cy="994172"/>
          </a:xfrm>
        </p:spPr>
        <p:txBody>
          <a:bodyPr>
            <a:normAutofit fontScale="90000"/>
          </a:bodyPr>
          <a:lstStyle/>
          <a:p>
            <a:r>
              <a:rPr lang="en-US" b="1" noProof="1"/>
              <a:t>OLUKORD 3</a:t>
            </a:r>
            <a:br>
              <a:rPr lang="en-US" b="0" noProof="1">
                <a:effectLst/>
              </a:rPr>
            </a:br>
            <a:r>
              <a:rPr lang="en-US" b="1" noProof="1"/>
              <a:t>Haigestunud perearst, kes ei ole suuteline tööd tegema</a:t>
            </a:r>
            <a:endParaRPr dirty="0"/>
          </a:p>
        </p:txBody>
      </p:sp>
      <p:sp>
        <p:nvSpPr>
          <p:cNvPr id="3" name="Content Placeholder 2"/>
          <p:cNvSpPr>
            <a:spLocks noGrp="1"/>
          </p:cNvSpPr>
          <p:nvPr>
            <p:ph idx="1"/>
          </p:nvPr>
        </p:nvSpPr>
        <p:spPr>
          <a:xfrm>
            <a:off x="287294" y="1433288"/>
            <a:ext cx="8683712" cy="3755005"/>
          </a:xfrm>
        </p:spPr>
        <p:txBody>
          <a:bodyPr>
            <a:normAutofit fontScale="47500" lnSpcReduction="20000"/>
          </a:bodyPr>
          <a:lstStyle/>
          <a:p>
            <a:pPr marL="0" indent="0">
              <a:buNone/>
            </a:pPr>
            <a:r>
              <a:rPr lang="en-US" noProof="1"/>
              <a:t>- Pereõde/pereõed jätkavad tööd</a:t>
            </a:r>
            <a:endParaRPr lang="en-US" b="0" noProof="1">
              <a:effectLst/>
            </a:endParaRPr>
          </a:p>
          <a:p>
            <a:pPr marL="0" indent="0">
              <a:buNone/>
            </a:pPr>
            <a:r>
              <a:rPr lang="en-US" noProof="1"/>
              <a:t>- Terviseametit teavitatakse, et arst on haigestunud</a:t>
            </a:r>
            <a:endParaRPr lang="en-US" b="0" noProof="1">
              <a:effectLst/>
            </a:endParaRPr>
          </a:p>
          <a:p>
            <a:pPr marL="0" indent="0">
              <a:buNone/>
            </a:pPr>
            <a:r>
              <a:rPr lang="en-US" noProof="1"/>
              <a:t>	o Terviseamet püüab leida kiiresti asendaja</a:t>
            </a:r>
            <a:endParaRPr lang="en-US" b="0" noProof="1">
              <a:effectLst/>
            </a:endParaRPr>
          </a:p>
          <a:p>
            <a:pPr marL="0" indent="0">
              <a:buNone/>
            </a:pPr>
            <a:r>
              <a:rPr lang="en-US" noProof="1"/>
              <a:t>	o Terviseamet teavitab valvekeskust, et perearst on haigestunud</a:t>
            </a:r>
            <a:endParaRPr lang="en-US" b="0" noProof="1">
              <a:effectLst/>
            </a:endParaRPr>
          </a:p>
          <a:p>
            <a:pPr marL="0" indent="0">
              <a:buNone/>
            </a:pPr>
            <a:r>
              <a:rPr lang="en-US" noProof="1"/>
              <a:t>	o Valvekeskus võtab arsti töö seniks üle kuni leitakse vabatahtlik. Kui vabatahtlikku ei leita, siis võtab valvekeskus täielikult töö üle.</a:t>
            </a:r>
            <a:endParaRPr lang="en-US" b="0" noProof="1">
              <a:effectLst/>
            </a:endParaRPr>
          </a:p>
          <a:p>
            <a:pPr marL="0" indent="0">
              <a:buNone/>
            </a:pPr>
            <a:r>
              <a:rPr lang="en-US" b="1" noProof="1"/>
              <a:t>TÖÖ ÜLEVÕTMINE</a:t>
            </a:r>
            <a:r>
              <a:rPr lang="en-US" noProof="1"/>
              <a:t> - </a:t>
            </a:r>
            <a:r>
              <a:rPr lang="en-US" b="1" noProof="1"/>
              <a:t>valvekeskus ise võib otsustada kuidas seda teha</a:t>
            </a:r>
            <a:endParaRPr lang="en-US" b="1" noProof="1">
              <a:effectLst/>
            </a:endParaRPr>
          </a:p>
          <a:p>
            <a:pPr marL="0" indent="0">
              <a:buNone/>
            </a:pPr>
            <a:r>
              <a:rPr lang="en-US" noProof="1"/>
              <a:t>	1) saadab enda arsti teatud sagedusega sinna vastuvõttu tegema</a:t>
            </a:r>
            <a:endParaRPr lang="en-US" b="0" noProof="1">
              <a:effectLst/>
            </a:endParaRPr>
          </a:p>
          <a:p>
            <a:pPr marL="0" indent="0">
              <a:buNone/>
            </a:pPr>
            <a:r>
              <a:rPr lang="en-US" noProof="1"/>
              <a:t>	2) lepib tööle jäänud õdedega kokku, kuidas on korraldatud nende töö </a:t>
            </a:r>
            <a:endParaRPr lang="en-US" b="0" noProof="1">
              <a:effectLst/>
            </a:endParaRPr>
          </a:p>
          <a:p>
            <a:pPr marL="0" indent="0" fontAlgn="base">
              <a:buNone/>
            </a:pPr>
            <a:r>
              <a:rPr lang="en-US" noProof="1"/>
              <a:t>	õed jätkavad kohapeal – telefoninõustamine, triaaž, retseptide ettevalmistamine, ägedate haigete vastuvõtt, krooniliste nõustamine, imikute õe 	vastuvõtud – järgides EPS poolt koostatud perearstikeskuse töö korraldamise juhendit – must/puhas tsoon; haiged õhtul, terved hommikul.</a:t>
            </a:r>
          </a:p>
          <a:p>
            <a:pPr marL="0" indent="0">
              <a:buNone/>
            </a:pPr>
            <a:r>
              <a:rPr lang="en-US" noProof="1"/>
              <a:t>	- õed tuuakse tööle valvekeskusesse, neile tutvustatakse valvekeskuse töökorraldust.</a:t>
            </a:r>
            <a:endParaRPr lang="en-US" b="0" noProof="1">
              <a:effectLst/>
            </a:endParaRPr>
          </a:p>
          <a:p>
            <a:pPr marL="0" indent="0">
              <a:buNone/>
            </a:pPr>
            <a:r>
              <a:rPr lang="en-US" b="1" noProof="1"/>
              <a:t>Ära langenud perearstikeskus korraldab:</a:t>
            </a:r>
            <a:endParaRPr lang="en-US" b="0" noProof="1">
              <a:effectLst/>
            </a:endParaRPr>
          </a:p>
          <a:p>
            <a:pPr marL="0" indent="0" fontAlgn="base">
              <a:buNone/>
            </a:pPr>
            <a:r>
              <a:rPr lang="en-US" noProof="1"/>
              <a:t>Teavitab Terviseametit</a:t>
            </a:r>
          </a:p>
          <a:p>
            <a:pPr marL="0" indent="0" fontAlgn="base">
              <a:buNone/>
            </a:pPr>
            <a:r>
              <a:rPr lang="en-US" noProof="1"/>
              <a:t>Püüab ka ise aktiivselt asendajat leida, kokkulepped lähedal asuvate perearstikeskustega võimalikuks asenduseks. </a:t>
            </a:r>
          </a:p>
          <a:p>
            <a:pPr marL="0" indent="0" fontAlgn="base">
              <a:buNone/>
            </a:pPr>
            <a:r>
              <a:rPr lang="en-US" noProof="1"/>
              <a:t>Kokkulepe PAKi ja valvekeskuse vahel, kuidas on korraldatud haigete vastuvõtt</a:t>
            </a:r>
          </a:p>
          <a:p>
            <a:pPr marL="0" indent="0" fontAlgn="base">
              <a:buNone/>
            </a:pPr>
            <a:r>
              <a:rPr lang="en-US" noProof="1"/>
              <a:t>Kokkuleppe PAKi ja valvekeskuse vahel, millal situatsiooni uuesti hinnata</a:t>
            </a:r>
          </a:p>
          <a:p>
            <a:pPr marL="0" indent="0" fontAlgn="base">
              <a:buNone/>
            </a:pPr>
            <a:r>
              <a:rPr lang="en-US" noProof="1"/>
              <a:t>Annab õigused valvekeskuse töötajatele/asendajale nimistu andmetele ligipääsuks</a:t>
            </a:r>
          </a:p>
        </p:txBody>
      </p:sp>
    </p:spTree>
    <p:extLst>
      <p:ext uri="{BB962C8B-B14F-4D97-AF65-F5344CB8AC3E}">
        <p14:creationId xmlns:p14="http://schemas.microsoft.com/office/powerpoint/2010/main" val="1971645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651"/>
            <a:ext cx="7886700" cy="994172"/>
          </a:xfrm>
        </p:spPr>
        <p:txBody>
          <a:bodyPr>
            <a:normAutofit fontScale="90000"/>
          </a:bodyPr>
          <a:lstStyle/>
          <a:p>
            <a:r>
              <a:rPr lang="en-US" b="1" noProof="1"/>
              <a:t>OLUKORD 4</a:t>
            </a:r>
            <a:br>
              <a:rPr lang="en-US" b="0" noProof="1">
                <a:effectLst/>
              </a:rPr>
            </a:br>
            <a:r>
              <a:rPr lang="en-US" b="1" noProof="1"/>
              <a:t>Perearst on lähikontaktne, pereõed tööl</a:t>
            </a:r>
            <a:endParaRPr lang="en-US" noProof="1"/>
          </a:p>
        </p:txBody>
      </p:sp>
      <p:sp>
        <p:nvSpPr>
          <p:cNvPr id="3" name="Content Placeholder 2"/>
          <p:cNvSpPr>
            <a:spLocks noGrp="1"/>
          </p:cNvSpPr>
          <p:nvPr>
            <p:ph idx="1"/>
          </p:nvPr>
        </p:nvSpPr>
        <p:spPr>
          <a:xfrm>
            <a:off x="193073" y="1451823"/>
            <a:ext cx="8787200" cy="3745738"/>
          </a:xfrm>
        </p:spPr>
        <p:txBody>
          <a:bodyPr>
            <a:normAutofit fontScale="62500" lnSpcReduction="20000"/>
          </a:bodyPr>
          <a:lstStyle/>
          <a:p>
            <a:pPr marL="0" indent="0">
              <a:buNone/>
            </a:pPr>
            <a:r>
              <a:rPr lang="en-US" noProof="1"/>
              <a:t>- Perearst teavitab Terviseametit</a:t>
            </a:r>
            <a:endParaRPr lang="en-US" b="0" noProof="1">
              <a:effectLst/>
            </a:endParaRPr>
          </a:p>
          <a:p>
            <a:pPr marL="0" indent="0">
              <a:buNone/>
            </a:pPr>
            <a:r>
              <a:rPr lang="en-US" noProof="1"/>
              <a:t>- Perearst jätkab töö tegemist </a:t>
            </a:r>
            <a:r>
              <a:rPr lang="en-US" b="1" noProof="1"/>
              <a:t>kaugtöö </a:t>
            </a:r>
            <a:r>
              <a:rPr lang="en-US" noProof="1"/>
              <a:t>võimaluste kaudu</a:t>
            </a:r>
            <a:endParaRPr lang="en-US" b="0" noProof="1">
              <a:effectLst/>
            </a:endParaRPr>
          </a:p>
          <a:p>
            <a:pPr marL="0" indent="0">
              <a:buNone/>
            </a:pPr>
            <a:r>
              <a:rPr lang="en-US" noProof="1"/>
              <a:t>- Terviseamet püüab leida asendaja</a:t>
            </a:r>
            <a:endParaRPr lang="en-US" b="0" noProof="1">
              <a:effectLst/>
            </a:endParaRPr>
          </a:p>
          <a:p>
            <a:pPr marL="0" indent="0">
              <a:buNone/>
            </a:pPr>
            <a:r>
              <a:rPr lang="en-US" noProof="1"/>
              <a:t>- Terviseamet teavitab valvekeskust</a:t>
            </a:r>
            <a:endParaRPr lang="en-US" b="0" noProof="1">
              <a:effectLst/>
            </a:endParaRPr>
          </a:p>
          <a:p>
            <a:pPr marL="0" indent="0">
              <a:buNone/>
            </a:pPr>
            <a:r>
              <a:rPr lang="en-US" noProof="1"/>
              <a:t>- Valvekeskus lepib kokku koduses isolatsioonis oleva arstiga, kuidas saab olema korraldatud nende haigete vastuvõtt, keda peab arst vaatama (nt kodus isolatsioonis arst helistab ise valvekeskusesse ja lepib kokku patsiendile aja arsti visiidiks).</a:t>
            </a:r>
            <a:endParaRPr lang="en-US" b="0" noProof="1">
              <a:effectLst/>
            </a:endParaRPr>
          </a:p>
          <a:p>
            <a:pPr marL="0" indent="0">
              <a:buNone/>
            </a:pPr>
            <a:r>
              <a:rPr lang="en-US" noProof="1"/>
              <a:t>- Juhul kui leitakse arst, teavitatakse valvekeskust.</a:t>
            </a:r>
            <a:endParaRPr lang="en-US" b="0" noProof="1">
              <a:effectLst/>
            </a:endParaRPr>
          </a:p>
          <a:p>
            <a:pPr marL="0" indent="0">
              <a:buNone/>
            </a:pPr>
            <a:r>
              <a:rPr lang="en-US" noProof="1"/>
              <a:t>- </a:t>
            </a:r>
            <a:r>
              <a:rPr lang="en-US" b="1" noProof="1"/>
              <a:t>Vajadusel lubab Terviseamet lähikontaktse perearsti tööle, kui asendajat pole võimalik leida. Perearst peab olema kaitsevarustuses terve tööpäeva ja piirama kontakte. </a:t>
            </a:r>
            <a:endParaRPr lang="en-US" b="1" noProof="1">
              <a:effectLst/>
            </a:endParaRPr>
          </a:p>
          <a:p>
            <a:pPr marL="0" indent="0">
              <a:buNone/>
            </a:pPr>
            <a:r>
              <a:rPr lang="en-US" noProof="1"/>
              <a:t>KOV organiseerib vajadusel patsientide transpordi</a:t>
            </a:r>
            <a:endParaRPr lang="en-US" b="0" noProof="1">
              <a:effectLst/>
            </a:endParaRPr>
          </a:p>
          <a:p>
            <a:pPr marL="0" indent="0">
              <a:buNone/>
            </a:pPr>
            <a:r>
              <a:rPr lang="en-US" b="1" noProof="1"/>
              <a:t>Ära langenud perearstikeskus korraldab:</a:t>
            </a:r>
            <a:endParaRPr lang="en-US" b="0" noProof="1">
              <a:effectLst/>
            </a:endParaRPr>
          </a:p>
          <a:p>
            <a:pPr marL="0" indent="0" fontAlgn="base">
              <a:buNone/>
            </a:pPr>
            <a:r>
              <a:rPr lang="en-US" noProof="1"/>
              <a:t>Teavitab Terviseametit</a:t>
            </a:r>
          </a:p>
          <a:p>
            <a:pPr marL="0" indent="0" fontAlgn="base">
              <a:buNone/>
            </a:pPr>
            <a:r>
              <a:rPr lang="en-US" noProof="1"/>
              <a:t>Püüab ka ise aktiivselt asendajat leida, kokkulepped lähedal asuvate perearstikeskustega võimalikuks asenduseks. </a:t>
            </a:r>
          </a:p>
          <a:p>
            <a:pPr marL="0" indent="0" fontAlgn="base">
              <a:buNone/>
            </a:pPr>
            <a:r>
              <a:rPr lang="en-US" noProof="1"/>
              <a:t>Kokkulepe PAKi ja valvekeskuse vahel, kuidas on korraldatud haigete vastuvõtt</a:t>
            </a:r>
          </a:p>
          <a:p>
            <a:pPr marL="0" indent="0" fontAlgn="base">
              <a:buNone/>
            </a:pPr>
            <a:r>
              <a:rPr lang="en-US" noProof="1"/>
              <a:t>Kokkuleppe PAKi ja valvekeskuse vahel, millal situatsiooni uuesti hinnata</a:t>
            </a:r>
          </a:p>
          <a:p>
            <a:pPr marL="0" indent="0" fontAlgn="base">
              <a:buNone/>
            </a:pPr>
            <a:r>
              <a:rPr lang="en-US" noProof="1"/>
              <a:t>Annab õigused valvekeskuse töötajatele/asendajatele nimistu andmetele ligipääsuks</a:t>
            </a:r>
          </a:p>
          <a:p>
            <a:endParaRPr dirty="0"/>
          </a:p>
        </p:txBody>
      </p:sp>
    </p:spTree>
    <p:extLst>
      <p:ext uri="{BB962C8B-B14F-4D97-AF65-F5344CB8AC3E}">
        <p14:creationId xmlns:p14="http://schemas.microsoft.com/office/powerpoint/2010/main" val="8036321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59594"/>
            <a:ext cx="8989541" cy="994172"/>
          </a:xfrm>
        </p:spPr>
        <p:txBody>
          <a:bodyPr>
            <a:normAutofit fontScale="90000"/>
          </a:bodyPr>
          <a:lstStyle/>
          <a:p>
            <a:r>
              <a:rPr lang="en-US" b="1" noProof="1"/>
              <a:t>OLUKORD 5</a:t>
            </a:r>
            <a:br>
              <a:rPr lang="en-US" b="0" noProof="1">
                <a:effectLst/>
              </a:rPr>
            </a:br>
            <a:r>
              <a:rPr lang="en-US" b="1" noProof="1"/>
              <a:t>Haigestunud on nii perearst kui pereõed – keegi kaugtööd teha ei saa</a:t>
            </a:r>
            <a:br>
              <a:rPr lang="en-US" b="0" dirty="0">
                <a:effectLst/>
              </a:rPr>
            </a:br>
            <a:endParaRPr dirty="0"/>
          </a:p>
        </p:txBody>
      </p:sp>
      <p:sp>
        <p:nvSpPr>
          <p:cNvPr id="3" name="Content Placeholder 2"/>
          <p:cNvSpPr>
            <a:spLocks noGrp="1"/>
          </p:cNvSpPr>
          <p:nvPr>
            <p:ph idx="1"/>
          </p:nvPr>
        </p:nvSpPr>
        <p:spPr>
          <a:xfrm>
            <a:off x="101943" y="1553766"/>
            <a:ext cx="8887598" cy="3486246"/>
          </a:xfrm>
        </p:spPr>
        <p:txBody>
          <a:bodyPr>
            <a:normAutofit fontScale="77500" lnSpcReduction="20000"/>
          </a:bodyPr>
          <a:lstStyle/>
          <a:p>
            <a:pPr marL="0" indent="0">
              <a:buNone/>
            </a:pPr>
            <a:r>
              <a:rPr lang="en-US" noProof="1"/>
              <a:t>- Haigestunud perearstikeskuse esindaja teavitab Terviseametit</a:t>
            </a:r>
            <a:endParaRPr lang="en-US" b="0" noProof="1">
              <a:effectLst/>
            </a:endParaRPr>
          </a:p>
          <a:p>
            <a:pPr marL="0" indent="0">
              <a:buNone/>
            </a:pPr>
            <a:r>
              <a:rPr lang="en-US" noProof="1"/>
              <a:t>- Terviseamet teavitab piirkonna valvekeskust, et töö tuleb üle võtta esimesel võimalusel.</a:t>
            </a:r>
            <a:endParaRPr lang="en-US" b="0" noProof="1">
              <a:effectLst/>
            </a:endParaRPr>
          </a:p>
          <a:p>
            <a:pPr marL="0" indent="0">
              <a:buNone/>
            </a:pPr>
            <a:r>
              <a:rPr lang="en-US" noProof="1"/>
              <a:t>- Haigestunud perearstikeskuse esindaja lepib valvekeskusega kokku, et e-mailid, telefon suunatakse valvekeskusesse, lepitakse kokku patsiendi andmete edastamine tarkvara kaudu, vajadusel nõustab terviseamet nii ära langenud perearstikeskust kui ka valvekeskust. </a:t>
            </a:r>
            <a:endParaRPr lang="en-US" b="0" noProof="1">
              <a:effectLst/>
            </a:endParaRPr>
          </a:p>
          <a:p>
            <a:pPr marL="0" indent="0">
              <a:buNone/>
            </a:pPr>
            <a:r>
              <a:rPr lang="en-US" noProof="1"/>
              <a:t>- </a:t>
            </a:r>
            <a:r>
              <a:rPr lang="en-US" b="1" noProof="1"/>
              <a:t>Valvekeskus võtab töö täies mahus üle.</a:t>
            </a:r>
            <a:endParaRPr lang="en-US" b="1" noProof="1">
              <a:effectLst/>
            </a:endParaRPr>
          </a:p>
          <a:p>
            <a:pPr marL="0" indent="0">
              <a:buNone/>
            </a:pPr>
            <a:br>
              <a:rPr lang="en-US" b="0" noProof="1">
                <a:effectLst/>
              </a:rPr>
            </a:br>
            <a:r>
              <a:rPr lang="en-US" b="1" noProof="1"/>
              <a:t>Ära langenud perearstikeskus või erandkorras KOV korraldab:</a:t>
            </a:r>
            <a:endParaRPr lang="en-US" b="0" noProof="1">
              <a:effectLst/>
            </a:endParaRPr>
          </a:p>
          <a:p>
            <a:pPr marL="0" indent="0" fontAlgn="base">
              <a:buNone/>
            </a:pPr>
            <a:r>
              <a:rPr lang="en-US" noProof="1"/>
              <a:t>Sildid ümberkorralduste ja valvekeskuse kontaktide kohta oma keskuse ustele, sama info perearstikeskuse, HK ja TA kodulehele. KOVi teavitamine</a:t>
            </a:r>
          </a:p>
          <a:p>
            <a:pPr marL="0" indent="0" fontAlgn="base">
              <a:buNone/>
            </a:pPr>
            <a:r>
              <a:rPr lang="en-US" noProof="1"/>
              <a:t>E-maili ja e-perearstikeskuse ümbersuunamine valvekeskusse</a:t>
            </a:r>
          </a:p>
          <a:p>
            <a:pPr marL="0" indent="0" fontAlgn="base">
              <a:buNone/>
            </a:pPr>
            <a:r>
              <a:rPr lang="en-US" noProof="1"/>
              <a:t>Telefoninumbrit ümbersuunamine valvekeskusse</a:t>
            </a:r>
          </a:p>
          <a:p>
            <a:pPr marL="0" indent="0" fontAlgn="base">
              <a:buNone/>
            </a:pPr>
            <a:r>
              <a:rPr lang="en-US" noProof="1"/>
              <a:t>Kokkuleppe PAKi ja valvekeskuse vahel, millal situatsiooni uuesti hinnata</a:t>
            </a:r>
          </a:p>
          <a:p>
            <a:pPr marL="0" indent="0" fontAlgn="base">
              <a:buNone/>
            </a:pPr>
            <a:r>
              <a:rPr lang="en-US" noProof="1"/>
              <a:t>Anda õigused valvekeskuse töötajatele nimistu andmetele ligipääsuks</a:t>
            </a:r>
          </a:p>
          <a:p>
            <a:endParaRPr dirty="0"/>
          </a:p>
        </p:txBody>
      </p:sp>
    </p:spTree>
    <p:extLst>
      <p:ext uri="{BB962C8B-B14F-4D97-AF65-F5344CB8AC3E}">
        <p14:creationId xmlns:p14="http://schemas.microsoft.com/office/powerpoint/2010/main" val="1456181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peech Bubble: Oval 1">
            <a:extLst>
              <a:ext uri="{FF2B5EF4-FFF2-40B4-BE49-F238E27FC236}">
                <a16:creationId xmlns:a16="http://schemas.microsoft.com/office/drawing/2014/main" id="{6D6BF222-B4C6-45CC-82B0-6641EE7D8E59}"/>
              </a:ext>
            </a:extLst>
          </p:cNvPr>
          <p:cNvSpPr/>
          <p:nvPr/>
        </p:nvSpPr>
        <p:spPr>
          <a:xfrm flipH="1">
            <a:off x="478971" y="493486"/>
            <a:ext cx="2002972" cy="1098876"/>
          </a:xfrm>
          <a:prstGeom prst="wedgeEllipseCallou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t-EE" dirty="0">
                <a:solidFill>
                  <a:schemeClr val="tx1">
                    <a:lumMod val="75000"/>
                  </a:schemeClr>
                </a:solidFill>
              </a:rPr>
              <a:t>Mida tasustatakse ?</a:t>
            </a:r>
          </a:p>
        </p:txBody>
      </p:sp>
      <p:pic>
        <p:nvPicPr>
          <p:cNvPr id="5" name="Graphic 4" descr="Badge Tick1">
            <a:extLst>
              <a:ext uri="{FF2B5EF4-FFF2-40B4-BE49-F238E27FC236}">
                <a16:creationId xmlns:a16="http://schemas.microsoft.com/office/drawing/2014/main" id="{6CF3235F-2BD4-423C-8521-412BAC7EF61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08515" y="1224644"/>
            <a:ext cx="480786" cy="480786"/>
          </a:xfrm>
          <a:prstGeom prst="rect">
            <a:avLst/>
          </a:prstGeom>
        </p:spPr>
      </p:pic>
      <p:sp>
        <p:nvSpPr>
          <p:cNvPr id="6" name="TextBox 5">
            <a:extLst>
              <a:ext uri="{FF2B5EF4-FFF2-40B4-BE49-F238E27FC236}">
                <a16:creationId xmlns:a16="http://schemas.microsoft.com/office/drawing/2014/main" id="{74889070-9B95-4025-8CB3-242795FBAA98}"/>
              </a:ext>
            </a:extLst>
          </p:cNvPr>
          <p:cNvSpPr txBox="1"/>
          <p:nvPr/>
        </p:nvSpPr>
        <p:spPr>
          <a:xfrm>
            <a:off x="3403599" y="1342571"/>
            <a:ext cx="5312229" cy="524503"/>
          </a:xfrm>
          <a:prstGeom prst="rect">
            <a:avLst/>
          </a:prstGeom>
          <a:noFill/>
        </p:spPr>
        <p:txBody>
          <a:bodyPr wrap="square" rtlCol="0">
            <a:spAutoFit/>
          </a:bodyPr>
          <a:lstStyle/>
          <a:p>
            <a:r>
              <a:rPr lang="et-EE" dirty="0"/>
              <a:t>Täiendavad tegevused, mida tehakse valvekeskuste võrgustiku toimivuse tagamiseks (nt valvekliinikute nõustamine ja juhendamine) </a:t>
            </a:r>
          </a:p>
        </p:txBody>
      </p:sp>
      <p:pic>
        <p:nvPicPr>
          <p:cNvPr id="7" name="Graphic 6" descr="Badge Tick1">
            <a:extLst>
              <a:ext uri="{FF2B5EF4-FFF2-40B4-BE49-F238E27FC236}">
                <a16:creationId xmlns:a16="http://schemas.microsoft.com/office/drawing/2014/main" id="{78FD69FA-55B8-4C34-9A93-C0D13A6AE5D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08515" y="2298701"/>
            <a:ext cx="480786" cy="480786"/>
          </a:xfrm>
          <a:prstGeom prst="rect">
            <a:avLst/>
          </a:prstGeom>
        </p:spPr>
      </p:pic>
      <p:sp>
        <p:nvSpPr>
          <p:cNvPr id="8" name="TextBox 7">
            <a:extLst>
              <a:ext uri="{FF2B5EF4-FFF2-40B4-BE49-F238E27FC236}">
                <a16:creationId xmlns:a16="http://schemas.microsoft.com/office/drawing/2014/main" id="{E3AB4955-EAE3-41EF-A259-76F252EFF0C1}"/>
              </a:ext>
            </a:extLst>
          </p:cNvPr>
          <p:cNvSpPr txBox="1"/>
          <p:nvPr/>
        </p:nvSpPr>
        <p:spPr>
          <a:xfrm>
            <a:off x="3403599" y="2460171"/>
            <a:ext cx="5159830" cy="740587"/>
          </a:xfrm>
          <a:prstGeom prst="rect">
            <a:avLst/>
          </a:prstGeom>
          <a:noFill/>
        </p:spPr>
        <p:txBody>
          <a:bodyPr wrap="square" rtlCol="0">
            <a:spAutoFit/>
          </a:bodyPr>
          <a:lstStyle/>
          <a:p>
            <a:r>
              <a:rPr lang="et-EE" dirty="0"/>
              <a:t>Seoses COVID-</a:t>
            </a:r>
            <a:r>
              <a:rPr lang="et-EE" dirty="0" err="1"/>
              <a:t>ga</a:t>
            </a:r>
            <a:r>
              <a:rPr lang="et-EE" dirty="0"/>
              <a:t> ajutiselt tegevuse peatanud perearstikeskuse patsientide  raviarved keskusele,  kes  on määratud pakkuma ajutist asendust.</a:t>
            </a:r>
          </a:p>
        </p:txBody>
      </p:sp>
      <p:pic>
        <p:nvPicPr>
          <p:cNvPr id="9" name="Graphic 8" descr="Badge Tick1">
            <a:extLst>
              <a:ext uri="{FF2B5EF4-FFF2-40B4-BE49-F238E27FC236}">
                <a16:creationId xmlns:a16="http://schemas.microsoft.com/office/drawing/2014/main" id="{40263FA4-70B7-4285-AE6A-560954E132B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08515" y="3528785"/>
            <a:ext cx="480786" cy="480786"/>
          </a:xfrm>
          <a:prstGeom prst="rect">
            <a:avLst/>
          </a:prstGeom>
        </p:spPr>
      </p:pic>
      <p:sp>
        <p:nvSpPr>
          <p:cNvPr id="10" name="TextBox 9">
            <a:extLst>
              <a:ext uri="{FF2B5EF4-FFF2-40B4-BE49-F238E27FC236}">
                <a16:creationId xmlns:a16="http://schemas.microsoft.com/office/drawing/2014/main" id="{4439C89C-CD72-4A91-8D8D-B3239E5D8FB2}"/>
              </a:ext>
            </a:extLst>
          </p:cNvPr>
          <p:cNvSpPr txBox="1"/>
          <p:nvPr/>
        </p:nvSpPr>
        <p:spPr>
          <a:xfrm>
            <a:off x="3403599" y="3657600"/>
            <a:ext cx="4942115" cy="308418"/>
          </a:xfrm>
          <a:prstGeom prst="rect">
            <a:avLst/>
          </a:prstGeom>
          <a:noFill/>
        </p:spPr>
        <p:txBody>
          <a:bodyPr wrap="square" rtlCol="0">
            <a:spAutoFit/>
          </a:bodyPr>
          <a:lstStyle/>
          <a:p>
            <a:r>
              <a:rPr lang="et-EE" dirty="0"/>
              <a:t>Lisapersonal valvekeskusele</a:t>
            </a:r>
          </a:p>
        </p:txBody>
      </p:sp>
      <p:sp>
        <p:nvSpPr>
          <p:cNvPr id="11" name="TextBox 10">
            <a:extLst>
              <a:ext uri="{FF2B5EF4-FFF2-40B4-BE49-F238E27FC236}">
                <a16:creationId xmlns:a16="http://schemas.microsoft.com/office/drawing/2014/main" id="{DC650AB0-F928-43B4-92CB-3D93B81C4026}"/>
              </a:ext>
            </a:extLst>
          </p:cNvPr>
          <p:cNvSpPr txBox="1"/>
          <p:nvPr/>
        </p:nvSpPr>
        <p:spPr>
          <a:xfrm>
            <a:off x="587829" y="4484914"/>
            <a:ext cx="7975600" cy="308418"/>
          </a:xfrm>
          <a:prstGeom prst="rect">
            <a:avLst/>
          </a:prstGeom>
          <a:noFill/>
        </p:spPr>
        <p:txBody>
          <a:bodyPr wrap="square" rtlCol="0">
            <a:spAutoFit/>
          </a:bodyPr>
          <a:lstStyle/>
          <a:p>
            <a:r>
              <a:rPr lang="et-EE"/>
              <a:t>perearstita ja/või võõra perearstikeskuse patsientide  COVID-kahtlusega  seotud pöördumised.</a:t>
            </a:r>
            <a:endParaRPr lang="et-EE" dirty="0"/>
          </a:p>
        </p:txBody>
      </p:sp>
    </p:spTree>
    <p:extLst>
      <p:ext uri="{BB962C8B-B14F-4D97-AF65-F5344CB8AC3E}">
        <p14:creationId xmlns:p14="http://schemas.microsoft.com/office/powerpoint/2010/main" val="662667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5830" y="2102193"/>
            <a:ext cx="8526162" cy="2816279"/>
          </a:xfrm>
        </p:spPr>
        <p:txBody>
          <a:bodyPr/>
          <a:lstStyle/>
          <a:p>
            <a:pPr marL="0" indent="0">
              <a:buNone/>
            </a:pPr>
            <a:r>
              <a:rPr lang="en-US" sz="3750" noProof="1"/>
              <a:t>Meist kõigist sõltub see, mis edasi juhtub!</a:t>
            </a:r>
          </a:p>
          <a:p>
            <a:endParaRPr dirty="0"/>
          </a:p>
        </p:txBody>
      </p:sp>
    </p:spTree>
    <p:extLst>
      <p:ext uri="{BB962C8B-B14F-4D97-AF65-F5344CB8AC3E}">
        <p14:creationId xmlns:p14="http://schemas.microsoft.com/office/powerpoint/2010/main" val="1568804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D38F8-629B-4DC8-9B56-7AC61390F407}"/>
              </a:ext>
            </a:extLst>
          </p:cNvPr>
          <p:cNvSpPr>
            <a:spLocks noGrp="1"/>
          </p:cNvSpPr>
          <p:nvPr>
            <p:ph type="title"/>
          </p:nvPr>
        </p:nvSpPr>
        <p:spPr/>
        <p:txBody>
          <a:bodyPr/>
          <a:lstStyle/>
          <a:p>
            <a:r>
              <a:rPr lang="et-EE" dirty="0"/>
              <a:t>Valvekeskuste täiendavate tegevuste tasustamine</a:t>
            </a:r>
          </a:p>
        </p:txBody>
      </p:sp>
      <p:graphicFrame>
        <p:nvGraphicFramePr>
          <p:cNvPr id="4" name="Content Placeholder 3">
            <a:extLst>
              <a:ext uri="{FF2B5EF4-FFF2-40B4-BE49-F238E27FC236}">
                <a16:creationId xmlns:a16="http://schemas.microsoft.com/office/drawing/2014/main" id="{DBDA3FA5-3BF8-40BA-82FD-FC496B68E663}"/>
              </a:ext>
            </a:extLst>
          </p:cNvPr>
          <p:cNvGraphicFramePr>
            <a:graphicFrameLocks noGrp="1"/>
          </p:cNvGraphicFramePr>
          <p:nvPr>
            <p:ph idx="1"/>
            <p:extLst>
              <p:ext uri="{D42A27DB-BD31-4B8C-83A1-F6EECF244321}">
                <p14:modId xmlns:p14="http://schemas.microsoft.com/office/powerpoint/2010/main" val="4057238874"/>
              </p:ext>
            </p:extLst>
          </p:nvPr>
        </p:nvGraphicFramePr>
        <p:xfrm>
          <a:off x="331788" y="1408911"/>
          <a:ext cx="8275183" cy="1243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C5C5467B-9F25-40D0-ACC9-572EA9D04B51}"/>
              </a:ext>
            </a:extLst>
          </p:cNvPr>
          <p:cNvSpPr txBox="1"/>
          <p:nvPr/>
        </p:nvSpPr>
        <p:spPr>
          <a:xfrm>
            <a:off x="331942" y="2640230"/>
            <a:ext cx="8275029" cy="956672"/>
          </a:xfrm>
          <a:prstGeom prst="rect">
            <a:avLst/>
          </a:prstGeom>
          <a:noFill/>
        </p:spPr>
        <p:txBody>
          <a:bodyPr wrap="square" rtlCol="0">
            <a:spAutoFit/>
          </a:bodyPr>
          <a:lstStyle/>
          <a:p>
            <a:r>
              <a:rPr lang="et-EE" dirty="0"/>
              <a:t>Arvestuse aluseks on tervishoiuteenuste loetelu koodid</a:t>
            </a:r>
          </a:p>
          <a:p>
            <a:r>
              <a:rPr lang="et-EE" dirty="0"/>
              <a:t>•	Lisatasu tööajavälise ületunnitöö eest perearstile esitatakse koodiga 3067- 35,21 eurot</a:t>
            </a:r>
          </a:p>
          <a:p>
            <a:r>
              <a:rPr lang="et-EE" dirty="0"/>
              <a:t>•	Lisatasu tööajavälise ületunnitöö eest pereõele esitatakse koodiga 3068 – 22,04 eurot</a:t>
            </a:r>
          </a:p>
          <a:p>
            <a:endParaRPr lang="et-EE" dirty="0"/>
          </a:p>
        </p:txBody>
      </p:sp>
      <p:sp>
        <p:nvSpPr>
          <p:cNvPr id="6" name="TextBox 5">
            <a:extLst>
              <a:ext uri="{FF2B5EF4-FFF2-40B4-BE49-F238E27FC236}">
                <a16:creationId xmlns:a16="http://schemas.microsoft.com/office/drawing/2014/main" id="{40498F84-781A-4560-B5CD-9EB1A5B2466C}"/>
              </a:ext>
            </a:extLst>
          </p:cNvPr>
          <p:cNvSpPr txBox="1"/>
          <p:nvPr/>
        </p:nvSpPr>
        <p:spPr>
          <a:xfrm>
            <a:off x="331787" y="3466228"/>
            <a:ext cx="8275183" cy="524503"/>
          </a:xfrm>
          <a:prstGeom prst="rect">
            <a:avLst/>
          </a:prstGeom>
          <a:noFill/>
        </p:spPr>
        <p:txBody>
          <a:bodyPr wrap="square" rtlCol="0">
            <a:spAutoFit/>
          </a:bodyPr>
          <a:lstStyle/>
          <a:p>
            <a:r>
              <a:rPr lang="et-EE" dirty="0"/>
              <a:t>Tasumine toimub teenuse osutamise kuule järgneval kuul e-arve alusel. Lisaks tuleb esitada ka avaldus, kus on näha  mida ületundide raames tehti.</a:t>
            </a:r>
          </a:p>
        </p:txBody>
      </p:sp>
      <p:graphicFrame>
        <p:nvGraphicFramePr>
          <p:cNvPr id="9" name="Table 8">
            <a:extLst>
              <a:ext uri="{FF2B5EF4-FFF2-40B4-BE49-F238E27FC236}">
                <a16:creationId xmlns:a16="http://schemas.microsoft.com/office/drawing/2014/main" id="{3EE9639F-617E-4DED-AA5F-7C44F0FA74EF}"/>
              </a:ext>
            </a:extLst>
          </p:cNvPr>
          <p:cNvGraphicFramePr>
            <a:graphicFrameLocks noGrp="1"/>
          </p:cNvGraphicFramePr>
          <p:nvPr>
            <p:extLst>
              <p:ext uri="{D42A27DB-BD31-4B8C-83A1-F6EECF244321}">
                <p14:modId xmlns:p14="http://schemas.microsoft.com/office/powerpoint/2010/main" val="3352764650"/>
              </p:ext>
            </p:extLst>
          </p:nvPr>
        </p:nvGraphicFramePr>
        <p:xfrm>
          <a:off x="420914" y="4216401"/>
          <a:ext cx="6911113" cy="950686"/>
        </p:xfrm>
        <a:graphic>
          <a:graphicData uri="http://schemas.openxmlformats.org/drawingml/2006/table">
            <a:tbl>
              <a:tblPr firstRow="1" firstCol="1" bandRow="1">
                <a:tableStyleId>{5C22544A-7EE6-4342-B048-85BDC9FD1C3A}</a:tableStyleId>
              </a:tblPr>
              <a:tblGrid>
                <a:gridCol w="1426296">
                  <a:extLst>
                    <a:ext uri="{9D8B030D-6E8A-4147-A177-3AD203B41FA5}">
                      <a16:colId xmlns:a16="http://schemas.microsoft.com/office/drawing/2014/main" val="657921050"/>
                    </a:ext>
                  </a:extLst>
                </a:gridCol>
                <a:gridCol w="1398302">
                  <a:extLst>
                    <a:ext uri="{9D8B030D-6E8A-4147-A177-3AD203B41FA5}">
                      <a16:colId xmlns:a16="http://schemas.microsoft.com/office/drawing/2014/main" val="236777248"/>
                    </a:ext>
                  </a:extLst>
                </a:gridCol>
                <a:gridCol w="1398302">
                  <a:extLst>
                    <a:ext uri="{9D8B030D-6E8A-4147-A177-3AD203B41FA5}">
                      <a16:colId xmlns:a16="http://schemas.microsoft.com/office/drawing/2014/main" val="1314322257"/>
                    </a:ext>
                  </a:extLst>
                </a:gridCol>
                <a:gridCol w="1267659">
                  <a:extLst>
                    <a:ext uri="{9D8B030D-6E8A-4147-A177-3AD203B41FA5}">
                      <a16:colId xmlns:a16="http://schemas.microsoft.com/office/drawing/2014/main" val="2205455716"/>
                    </a:ext>
                  </a:extLst>
                </a:gridCol>
                <a:gridCol w="1420554">
                  <a:extLst>
                    <a:ext uri="{9D8B030D-6E8A-4147-A177-3AD203B41FA5}">
                      <a16:colId xmlns:a16="http://schemas.microsoft.com/office/drawing/2014/main" val="1687161522"/>
                    </a:ext>
                  </a:extLst>
                </a:gridCol>
              </a:tblGrid>
              <a:tr h="232309">
                <a:tc>
                  <a:txBody>
                    <a:bodyPr/>
                    <a:lstStyle/>
                    <a:p>
                      <a:pPr algn="just">
                        <a:lnSpc>
                          <a:spcPct val="107000"/>
                        </a:lnSpc>
                        <a:spcAft>
                          <a:spcPts val="800"/>
                        </a:spcAft>
                      </a:pPr>
                      <a:r>
                        <a:rPr lang="et-EE" sz="1200" dirty="0">
                          <a:effectLst/>
                        </a:rPr>
                        <a:t>Kulu nimetus</a:t>
                      </a:r>
                      <a:endParaRPr lang="et-E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dirty="0">
                          <a:effectLst/>
                        </a:rPr>
                        <a:t>Kogus</a:t>
                      </a:r>
                      <a:endParaRPr lang="et-E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a:effectLst/>
                        </a:rPr>
                        <a:t>ühik</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a:effectLst/>
                        </a:rPr>
                        <a:t>hind</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a:effectLst/>
                        </a:rPr>
                        <a:t>Summa</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10951167"/>
                  </a:ext>
                </a:extLst>
              </a:tr>
              <a:tr h="718377">
                <a:tc>
                  <a:txBody>
                    <a:bodyPr/>
                    <a:lstStyle/>
                    <a:p>
                      <a:pPr algn="just">
                        <a:lnSpc>
                          <a:spcPct val="107000"/>
                        </a:lnSpc>
                        <a:spcAft>
                          <a:spcPts val="800"/>
                        </a:spcAft>
                      </a:pPr>
                      <a:r>
                        <a:rPr lang="et-EE" sz="1200" dirty="0">
                          <a:effectLst/>
                        </a:rPr>
                        <a:t>(Nimistu nr) Arsti  ületunnitöö novembri kuu eest</a:t>
                      </a:r>
                      <a:endParaRPr lang="et-E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dirty="0">
                          <a:effectLst/>
                        </a:rPr>
                        <a:t>16</a:t>
                      </a:r>
                      <a:endParaRPr lang="et-E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dirty="0">
                          <a:effectLst/>
                        </a:rPr>
                        <a:t>tundi</a:t>
                      </a:r>
                      <a:endParaRPr lang="et-E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a:effectLst/>
                        </a:rPr>
                        <a:t>35,21</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dirty="0">
                          <a:effectLst/>
                        </a:rPr>
                        <a:t>563,36</a:t>
                      </a:r>
                      <a:endParaRPr lang="et-E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88020251"/>
                  </a:ext>
                </a:extLst>
              </a:tr>
            </a:tbl>
          </a:graphicData>
        </a:graphic>
      </p:graphicFrame>
    </p:spTree>
    <p:extLst>
      <p:ext uri="{BB962C8B-B14F-4D97-AF65-F5344CB8AC3E}">
        <p14:creationId xmlns:p14="http://schemas.microsoft.com/office/powerpoint/2010/main" val="3730054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63066-8A36-4F12-82BA-E8ED29DCAD68}"/>
              </a:ext>
            </a:extLst>
          </p:cNvPr>
          <p:cNvSpPr>
            <a:spLocks noGrp="1"/>
          </p:cNvSpPr>
          <p:nvPr>
            <p:ph type="title"/>
          </p:nvPr>
        </p:nvSpPr>
        <p:spPr/>
        <p:txBody>
          <a:bodyPr>
            <a:normAutofit fontScale="90000"/>
          </a:bodyPr>
          <a:lstStyle/>
          <a:p>
            <a:pPr marL="342900" lvl="0" indent="-342900">
              <a:lnSpc>
                <a:spcPct val="107000"/>
              </a:lnSpc>
              <a:spcAft>
                <a:spcPts val="800"/>
              </a:spcAft>
            </a:pPr>
            <a:br>
              <a:rPr lang="et-EE" sz="3600" b="1" dirty="0">
                <a:effectLst/>
                <a:latin typeface="Times New Roman" panose="02020603050405020304" pitchFamily="18" charset="0"/>
                <a:ea typeface="Times New Roman" panose="02020603050405020304" pitchFamily="18" charset="0"/>
                <a:cs typeface="Times New Roman" panose="02020603050405020304" pitchFamily="18" charset="0"/>
              </a:rPr>
            </a:br>
            <a:r>
              <a:rPr lang="et-EE" sz="3600" b="1" dirty="0">
                <a:effectLst/>
                <a:latin typeface="Times New Roman" panose="02020603050405020304" pitchFamily="18" charset="0"/>
                <a:ea typeface="Times New Roman" panose="02020603050405020304" pitchFamily="18" charset="0"/>
                <a:cs typeface="Times New Roman" panose="02020603050405020304" pitchFamily="18" charset="0"/>
              </a:rPr>
              <a:t>Teenuste</a:t>
            </a:r>
            <a:r>
              <a:rPr lang="et-EE"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t-EE" sz="3600" b="1" dirty="0">
                <a:effectLst/>
                <a:latin typeface="Times New Roman" panose="02020603050405020304" pitchFamily="18" charset="0"/>
                <a:ea typeface="Times New Roman" panose="02020603050405020304" pitchFamily="18" charset="0"/>
                <a:cs typeface="Times New Roman" panose="02020603050405020304" pitchFamily="18" charset="0"/>
              </a:rPr>
              <a:t>tasustamine </a:t>
            </a:r>
            <a:r>
              <a:rPr lang="et-EE" sz="3600" b="1" i="1" dirty="0">
                <a:effectLst/>
                <a:latin typeface="Times New Roman" panose="02020603050405020304" pitchFamily="18" charset="0"/>
                <a:ea typeface="Times New Roman" panose="02020603050405020304" pitchFamily="18" charset="0"/>
                <a:cs typeface="Times New Roman" panose="02020603050405020304" pitchFamily="18" charset="0"/>
              </a:rPr>
              <a:t>fee </a:t>
            </a:r>
            <a:r>
              <a:rPr lang="et-EE" sz="3600" b="1" i="1" dirty="0" err="1">
                <a:effectLst/>
                <a:latin typeface="Times New Roman" panose="02020603050405020304" pitchFamily="18" charset="0"/>
                <a:ea typeface="Times New Roman" panose="02020603050405020304" pitchFamily="18" charset="0"/>
                <a:cs typeface="Times New Roman" panose="02020603050405020304" pitchFamily="18" charset="0"/>
              </a:rPr>
              <a:t>for</a:t>
            </a:r>
            <a:r>
              <a:rPr lang="et-EE" sz="36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t-EE" sz="3600" b="1" i="1" dirty="0" err="1">
                <a:effectLst/>
                <a:latin typeface="Times New Roman" panose="02020603050405020304" pitchFamily="18" charset="0"/>
                <a:ea typeface="Times New Roman" panose="02020603050405020304" pitchFamily="18" charset="0"/>
                <a:cs typeface="Times New Roman" panose="02020603050405020304" pitchFamily="18" charset="0"/>
              </a:rPr>
              <a:t>service</a:t>
            </a:r>
            <a:r>
              <a:rPr lang="et-EE" sz="3600" b="1" dirty="0">
                <a:effectLst/>
                <a:latin typeface="Times New Roman" panose="02020603050405020304" pitchFamily="18" charset="0"/>
                <a:ea typeface="Times New Roman" panose="02020603050405020304" pitchFamily="18" charset="0"/>
                <a:cs typeface="Times New Roman" panose="02020603050405020304" pitchFamily="18" charset="0"/>
              </a:rPr>
              <a:t> (teenuse põhine rahastamine) põhimõttel</a:t>
            </a:r>
            <a:br>
              <a:rPr lang="et-EE" sz="1800" dirty="0">
                <a:effectLst/>
                <a:latin typeface="Calibri" panose="020F0502020204030204" pitchFamily="34" charset="0"/>
                <a:ea typeface="Calibri" panose="020F0502020204030204" pitchFamily="34" charset="0"/>
                <a:cs typeface="Times New Roman" panose="02020603050405020304" pitchFamily="18" charset="0"/>
              </a:rPr>
            </a:br>
            <a:r>
              <a:rPr lang="et-EE" sz="1800"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et-EE" sz="1800" dirty="0">
                <a:effectLst/>
                <a:latin typeface="Calibri" panose="020F0502020204030204" pitchFamily="34" charset="0"/>
                <a:ea typeface="Calibri" panose="020F0502020204030204" pitchFamily="34" charset="0"/>
                <a:cs typeface="Times New Roman" panose="02020603050405020304" pitchFamily="18" charset="0"/>
              </a:rPr>
            </a:br>
            <a:r>
              <a:rPr lang="et-EE" sz="1800" dirty="0">
                <a:effectLst/>
                <a:latin typeface="Calibri" panose="020F0502020204030204" pitchFamily="34" charset="0"/>
                <a:ea typeface="Calibri" panose="020F0502020204030204" pitchFamily="34" charset="0"/>
                <a:cs typeface="Times New Roman" panose="02020603050405020304" pitchFamily="18" charset="0"/>
              </a:rPr>
              <a:t>1.</a:t>
            </a:r>
            <a:endParaRPr lang="et-EE" dirty="0"/>
          </a:p>
        </p:txBody>
      </p:sp>
      <p:graphicFrame>
        <p:nvGraphicFramePr>
          <p:cNvPr id="4" name="Content Placeholder 3">
            <a:extLst>
              <a:ext uri="{FF2B5EF4-FFF2-40B4-BE49-F238E27FC236}">
                <a16:creationId xmlns:a16="http://schemas.microsoft.com/office/drawing/2014/main" id="{B8D4F701-ABCC-49E7-A73B-8F6013579C93}"/>
              </a:ext>
            </a:extLst>
          </p:cNvPr>
          <p:cNvGraphicFramePr>
            <a:graphicFrameLocks noGrp="1"/>
          </p:cNvGraphicFramePr>
          <p:nvPr>
            <p:ph idx="1"/>
            <p:extLst>
              <p:ext uri="{D42A27DB-BD31-4B8C-83A1-F6EECF244321}">
                <p14:modId xmlns:p14="http://schemas.microsoft.com/office/powerpoint/2010/main" val="1863407918"/>
              </p:ext>
            </p:extLst>
          </p:nvPr>
        </p:nvGraphicFramePr>
        <p:xfrm>
          <a:off x="1088570" y="2104570"/>
          <a:ext cx="7129917" cy="1313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B793E08B-ACF0-455A-A279-9E6DBDEE5614}"/>
              </a:ext>
            </a:extLst>
          </p:cNvPr>
          <p:cNvSpPr txBox="1"/>
          <p:nvPr/>
        </p:nvSpPr>
        <p:spPr>
          <a:xfrm>
            <a:off x="1088570" y="1620936"/>
            <a:ext cx="7765142" cy="308418"/>
          </a:xfrm>
          <a:prstGeom prst="rect">
            <a:avLst/>
          </a:prstGeom>
          <a:noFill/>
        </p:spPr>
        <p:txBody>
          <a:bodyPr wrap="square" rtlCol="0">
            <a:spAutoFit/>
          </a:bodyPr>
          <a:lstStyle/>
          <a:p>
            <a:r>
              <a:rPr lang="et-EE" dirty="0"/>
              <a:t>tasutakse seoses COVID-</a:t>
            </a:r>
            <a:r>
              <a:rPr lang="et-EE" dirty="0" err="1"/>
              <a:t>ga</a:t>
            </a:r>
            <a:r>
              <a:rPr lang="et-EE" dirty="0"/>
              <a:t> ajutiselt tegevuse peatanud perearstikeskuse patsientide  raviarved</a:t>
            </a:r>
          </a:p>
        </p:txBody>
      </p:sp>
      <p:sp>
        <p:nvSpPr>
          <p:cNvPr id="10" name="TextBox 9">
            <a:extLst>
              <a:ext uri="{FF2B5EF4-FFF2-40B4-BE49-F238E27FC236}">
                <a16:creationId xmlns:a16="http://schemas.microsoft.com/office/drawing/2014/main" id="{328B9BA1-5225-4438-800B-150777340CD1}"/>
              </a:ext>
            </a:extLst>
          </p:cNvPr>
          <p:cNvSpPr txBox="1"/>
          <p:nvPr/>
        </p:nvSpPr>
        <p:spPr>
          <a:xfrm>
            <a:off x="711200" y="3868057"/>
            <a:ext cx="7598229" cy="956672"/>
          </a:xfrm>
          <a:prstGeom prst="rect">
            <a:avLst/>
          </a:prstGeom>
          <a:noFill/>
        </p:spPr>
        <p:txBody>
          <a:bodyPr wrap="square" rtlCol="0">
            <a:spAutoFit/>
          </a:bodyPr>
          <a:lstStyle/>
          <a:p>
            <a:r>
              <a:rPr lang="et-EE" dirty="0"/>
              <a:t>2. tasutakse perearstita ja/või võõra perearstikeskuse patsientide  COVID-kahtlusega  seotud pöördumised  </a:t>
            </a:r>
            <a:r>
              <a:rPr lang="et-EE" u="sng" dirty="0"/>
              <a:t>kõigile</a:t>
            </a:r>
            <a:r>
              <a:rPr lang="et-EE" dirty="0"/>
              <a:t> perearstikeskustele.</a:t>
            </a:r>
          </a:p>
          <a:p>
            <a:r>
              <a:rPr lang="et-EE" dirty="0"/>
              <a:t>Ümberarvestuse aluseks võetakse mitte oma nimistu patsientide raviarved kus on põhidiagnoos J06.9 või kaasuvdiagnoos U07.2 või U07.1. </a:t>
            </a:r>
          </a:p>
        </p:txBody>
      </p:sp>
    </p:spTree>
    <p:extLst>
      <p:ext uri="{BB962C8B-B14F-4D97-AF65-F5344CB8AC3E}">
        <p14:creationId xmlns:p14="http://schemas.microsoft.com/office/powerpoint/2010/main" val="3343887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86AB99-0767-40E1-8E2B-9870544C5046}"/>
              </a:ext>
            </a:extLst>
          </p:cNvPr>
          <p:cNvSpPr txBox="1"/>
          <p:nvPr/>
        </p:nvSpPr>
        <p:spPr>
          <a:xfrm>
            <a:off x="486229" y="406400"/>
            <a:ext cx="7794171" cy="5278368"/>
          </a:xfrm>
          <a:prstGeom prst="rect">
            <a:avLst/>
          </a:prstGeom>
          <a:noFill/>
        </p:spPr>
        <p:txBody>
          <a:bodyPr wrap="square" rtlCol="0">
            <a:spAutoFit/>
          </a:bodyPr>
          <a:lstStyle/>
          <a:p>
            <a:endParaRPr lang="et-EE" dirty="0"/>
          </a:p>
          <a:p>
            <a:r>
              <a:rPr lang="et-EE" dirty="0"/>
              <a:t>Koodid võrdsustatakse järgmiselt</a:t>
            </a:r>
          </a:p>
          <a:p>
            <a:endParaRPr lang="et-EE" dirty="0"/>
          </a:p>
          <a:p>
            <a:endParaRPr lang="et-EE" dirty="0"/>
          </a:p>
          <a:p>
            <a:endParaRPr lang="et-EE" dirty="0"/>
          </a:p>
          <a:p>
            <a:endParaRPr lang="et-EE" dirty="0"/>
          </a:p>
          <a:p>
            <a:endParaRPr lang="et-EE" dirty="0"/>
          </a:p>
          <a:p>
            <a:endParaRPr lang="et-EE" dirty="0"/>
          </a:p>
          <a:p>
            <a:endParaRPr lang="et-EE" dirty="0"/>
          </a:p>
          <a:p>
            <a:endParaRPr lang="et-EE" dirty="0"/>
          </a:p>
          <a:p>
            <a:endParaRPr lang="et-EE" dirty="0"/>
          </a:p>
          <a:p>
            <a:endParaRPr lang="et-EE" dirty="0"/>
          </a:p>
          <a:p>
            <a:endParaRPr lang="et-EE" dirty="0"/>
          </a:p>
          <a:p>
            <a:endParaRPr lang="et-EE" dirty="0"/>
          </a:p>
          <a:p>
            <a:endParaRPr lang="et-EE" dirty="0"/>
          </a:p>
          <a:p>
            <a:r>
              <a:rPr lang="et-EE" dirty="0"/>
              <a:t>Ümberarvestuse teeb haigekassa.</a:t>
            </a:r>
          </a:p>
          <a:p>
            <a:endParaRPr lang="et-EE" dirty="0"/>
          </a:p>
          <a:p>
            <a:r>
              <a:rPr lang="et-EE" dirty="0">
                <a:latin typeface="Times New Roman" panose="02020603050405020304" pitchFamily="18" charset="0"/>
                <a:ea typeface="Calibri" panose="020F0502020204030204" pitchFamily="34" charset="0"/>
              </a:rPr>
              <a:t>Tasumine toimub peale seda, kui haigekassale on laekunud arved eelmise kuu eest.</a:t>
            </a:r>
            <a:endParaRPr lang="et-EE" dirty="0"/>
          </a:p>
          <a:p>
            <a:endParaRPr lang="et-EE" dirty="0"/>
          </a:p>
          <a:p>
            <a:endParaRPr lang="et-EE" dirty="0"/>
          </a:p>
          <a:p>
            <a:endParaRPr lang="et-EE" dirty="0"/>
          </a:p>
          <a:p>
            <a:endParaRPr lang="et-EE" dirty="0"/>
          </a:p>
          <a:p>
            <a:endParaRPr lang="et-EE" dirty="0"/>
          </a:p>
          <a:p>
            <a:endParaRPr lang="et-EE" dirty="0"/>
          </a:p>
        </p:txBody>
      </p:sp>
      <p:graphicFrame>
        <p:nvGraphicFramePr>
          <p:cNvPr id="5" name="Table 4">
            <a:extLst>
              <a:ext uri="{FF2B5EF4-FFF2-40B4-BE49-F238E27FC236}">
                <a16:creationId xmlns:a16="http://schemas.microsoft.com/office/drawing/2014/main" id="{03E0CE45-597F-4F95-91F4-D2DF16221E87}"/>
              </a:ext>
            </a:extLst>
          </p:cNvPr>
          <p:cNvGraphicFramePr>
            <a:graphicFrameLocks noGrp="1"/>
          </p:cNvGraphicFramePr>
          <p:nvPr>
            <p:extLst>
              <p:ext uri="{D42A27DB-BD31-4B8C-83A1-F6EECF244321}">
                <p14:modId xmlns:p14="http://schemas.microsoft.com/office/powerpoint/2010/main" val="470116192"/>
              </p:ext>
            </p:extLst>
          </p:nvPr>
        </p:nvGraphicFramePr>
        <p:xfrm>
          <a:off x="544286" y="1328058"/>
          <a:ext cx="6593432" cy="2198915"/>
        </p:xfrm>
        <a:graphic>
          <a:graphicData uri="http://schemas.openxmlformats.org/drawingml/2006/table">
            <a:tbl>
              <a:tblPr firstRow="1" firstCol="1" bandRow="1">
                <a:tableStyleId>{5C22544A-7EE6-4342-B048-85BDC9FD1C3A}</a:tableStyleId>
              </a:tblPr>
              <a:tblGrid>
                <a:gridCol w="2644027">
                  <a:extLst>
                    <a:ext uri="{9D8B030D-6E8A-4147-A177-3AD203B41FA5}">
                      <a16:colId xmlns:a16="http://schemas.microsoft.com/office/drawing/2014/main" val="1794592640"/>
                    </a:ext>
                  </a:extLst>
                </a:gridCol>
                <a:gridCol w="3949405">
                  <a:extLst>
                    <a:ext uri="{9D8B030D-6E8A-4147-A177-3AD203B41FA5}">
                      <a16:colId xmlns:a16="http://schemas.microsoft.com/office/drawing/2014/main" val="1429234402"/>
                    </a:ext>
                  </a:extLst>
                </a:gridCol>
              </a:tblGrid>
              <a:tr h="407321">
                <a:tc>
                  <a:txBody>
                    <a:bodyPr/>
                    <a:lstStyle/>
                    <a:p>
                      <a:pPr algn="just">
                        <a:lnSpc>
                          <a:spcPct val="107000"/>
                        </a:lnSpc>
                        <a:spcAft>
                          <a:spcPts val="800"/>
                        </a:spcAft>
                      </a:pPr>
                      <a:r>
                        <a:rPr lang="et-EE" sz="1200">
                          <a:effectLst/>
                        </a:rPr>
                        <a:t>Üldarstiabi pearaha siseste tegevuste koodid</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a:effectLst/>
                        </a:rPr>
                        <a:t>Võrdsustatavad eriarstiabi koodid</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90425630"/>
                  </a:ext>
                </a:extLst>
              </a:tr>
              <a:tr h="199066">
                <a:tc>
                  <a:txBody>
                    <a:bodyPr/>
                    <a:lstStyle/>
                    <a:p>
                      <a:pPr algn="just">
                        <a:lnSpc>
                          <a:spcPct val="107000"/>
                        </a:lnSpc>
                        <a:spcAft>
                          <a:spcPts val="800"/>
                        </a:spcAft>
                      </a:pPr>
                      <a:r>
                        <a:rPr lang="et-EE" sz="1200">
                          <a:effectLst/>
                        </a:rPr>
                        <a:t>Kood 9001</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a:effectLst/>
                        </a:rPr>
                        <a:t>Kood 3002</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6335479"/>
                  </a:ext>
                </a:extLst>
              </a:tr>
              <a:tr h="199066">
                <a:tc>
                  <a:txBody>
                    <a:bodyPr/>
                    <a:lstStyle/>
                    <a:p>
                      <a:pPr algn="just">
                        <a:lnSpc>
                          <a:spcPct val="107000"/>
                        </a:lnSpc>
                        <a:spcAft>
                          <a:spcPts val="800"/>
                        </a:spcAft>
                      </a:pPr>
                      <a:r>
                        <a:rPr lang="et-EE" sz="1200">
                          <a:effectLst/>
                        </a:rPr>
                        <a:t>Kood 9002</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a:effectLst/>
                        </a:rPr>
                        <a:t>Kood 3004</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2484354"/>
                  </a:ext>
                </a:extLst>
              </a:tr>
              <a:tr h="199066">
                <a:tc>
                  <a:txBody>
                    <a:bodyPr/>
                    <a:lstStyle/>
                    <a:p>
                      <a:pPr algn="just">
                        <a:lnSpc>
                          <a:spcPct val="107000"/>
                        </a:lnSpc>
                        <a:spcAft>
                          <a:spcPts val="800"/>
                        </a:spcAft>
                        <a:tabLst>
                          <a:tab pos="650875" algn="l"/>
                        </a:tabLst>
                      </a:pPr>
                      <a:r>
                        <a:rPr lang="et-EE" sz="1200">
                          <a:effectLst/>
                        </a:rPr>
                        <a:t>Kood 9061</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a:effectLst/>
                        </a:rPr>
                        <a:t>Kood 3035</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1238840"/>
                  </a:ext>
                </a:extLst>
              </a:tr>
              <a:tr h="199066">
                <a:tc>
                  <a:txBody>
                    <a:bodyPr/>
                    <a:lstStyle/>
                    <a:p>
                      <a:pPr algn="just">
                        <a:lnSpc>
                          <a:spcPct val="107000"/>
                        </a:lnSpc>
                        <a:spcAft>
                          <a:spcPts val="800"/>
                        </a:spcAft>
                        <a:tabLst>
                          <a:tab pos="650875" algn="l"/>
                        </a:tabLst>
                      </a:pPr>
                      <a:r>
                        <a:rPr lang="et-EE" sz="1200" dirty="0">
                          <a:effectLst/>
                        </a:rPr>
                        <a:t>Kood 9062</a:t>
                      </a:r>
                      <a:endParaRPr lang="et-E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a:effectLst/>
                        </a:rPr>
                        <a:t>Kood 3035</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11478371"/>
                  </a:ext>
                </a:extLst>
              </a:tr>
              <a:tr h="199066">
                <a:tc>
                  <a:txBody>
                    <a:bodyPr/>
                    <a:lstStyle/>
                    <a:p>
                      <a:pPr algn="just">
                        <a:lnSpc>
                          <a:spcPct val="107000"/>
                        </a:lnSpc>
                        <a:spcAft>
                          <a:spcPts val="800"/>
                        </a:spcAft>
                        <a:tabLst>
                          <a:tab pos="650875" algn="l"/>
                        </a:tabLst>
                      </a:pPr>
                      <a:r>
                        <a:rPr lang="et-EE" sz="1200">
                          <a:effectLst/>
                        </a:rPr>
                        <a:t>Kood 9003</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a:effectLst/>
                        </a:rPr>
                        <a:t>Kood 3002</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85664287"/>
                  </a:ext>
                </a:extLst>
              </a:tr>
              <a:tr h="199066">
                <a:tc>
                  <a:txBody>
                    <a:bodyPr/>
                    <a:lstStyle/>
                    <a:p>
                      <a:pPr algn="just">
                        <a:lnSpc>
                          <a:spcPct val="107000"/>
                        </a:lnSpc>
                        <a:spcAft>
                          <a:spcPts val="800"/>
                        </a:spcAft>
                        <a:tabLst>
                          <a:tab pos="650875" algn="l"/>
                        </a:tabLst>
                      </a:pPr>
                      <a:r>
                        <a:rPr lang="et-EE" sz="1200">
                          <a:effectLst/>
                        </a:rPr>
                        <a:t>Kood 9018</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a:effectLst/>
                        </a:rPr>
                        <a:t>Kood 3201</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93006056"/>
                  </a:ext>
                </a:extLst>
              </a:tr>
              <a:tr h="199066">
                <a:tc>
                  <a:txBody>
                    <a:bodyPr/>
                    <a:lstStyle/>
                    <a:p>
                      <a:pPr algn="just">
                        <a:lnSpc>
                          <a:spcPct val="107000"/>
                        </a:lnSpc>
                        <a:spcAft>
                          <a:spcPts val="800"/>
                        </a:spcAft>
                        <a:tabLst>
                          <a:tab pos="650875" algn="l"/>
                        </a:tabLst>
                      </a:pPr>
                      <a:r>
                        <a:rPr lang="et-EE" sz="1200">
                          <a:effectLst/>
                        </a:rPr>
                        <a:t>Kood 9019</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a:effectLst/>
                        </a:rPr>
                        <a:t>Kood 3201</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64043162"/>
                  </a:ext>
                </a:extLst>
              </a:tr>
              <a:tr h="199066">
                <a:tc>
                  <a:txBody>
                    <a:bodyPr/>
                    <a:lstStyle/>
                    <a:p>
                      <a:pPr algn="just">
                        <a:lnSpc>
                          <a:spcPct val="107000"/>
                        </a:lnSpc>
                        <a:spcAft>
                          <a:spcPts val="800"/>
                        </a:spcAft>
                        <a:tabLst>
                          <a:tab pos="650875" algn="l"/>
                        </a:tabLst>
                      </a:pPr>
                      <a:r>
                        <a:rPr lang="et-EE" sz="1200">
                          <a:effectLst/>
                        </a:rPr>
                        <a:t>Kood 9064</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a:effectLst/>
                        </a:rPr>
                        <a:t>Kood 3206</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36593237"/>
                  </a:ext>
                </a:extLst>
              </a:tr>
              <a:tr h="199066">
                <a:tc>
                  <a:txBody>
                    <a:bodyPr/>
                    <a:lstStyle/>
                    <a:p>
                      <a:pPr algn="just">
                        <a:lnSpc>
                          <a:spcPct val="107000"/>
                        </a:lnSpc>
                        <a:spcAft>
                          <a:spcPts val="800"/>
                        </a:spcAft>
                        <a:tabLst>
                          <a:tab pos="650875" algn="l"/>
                        </a:tabLst>
                      </a:pPr>
                      <a:r>
                        <a:rPr lang="et-EE" sz="1200">
                          <a:effectLst/>
                        </a:rPr>
                        <a:t>Kood 9065</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dirty="0">
                          <a:effectLst/>
                        </a:rPr>
                        <a:t>Kood 3206</a:t>
                      </a:r>
                      <a:endParaRPr lang="et-E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93550750"/>
                  </a:ext>
                </a:extLst>
              </a:tr>
            </a:tbl>
          </a:graphicData>
        </a:graphic>
      </p:graphicFrame>
    </p:spTree>
    <p:extLst>
      <p:ext uri="{BB962C8B-B14F-4D97-AF65-F5344CB8AC3E}">
        <p14:creationId xmlns:p14="http://schemas.microsoft.com/office/powerpoint/2010/main" val="1550795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5957E-0D31-44AF-AA5C-175ACA651E72}"/>
              </a:ext>
            </a:extLst>
          </p:cNvPr>
          <p:cNvSpPr>
            <a:spLocks noGrp="1"/>
          </p:cNvSpPr>
          <p:nvPr>
            <p:ph type="title"/>
          </p:nvPr>
        </p:nvSpPr>
        <p:spPr/>
        <p:txBody>
          <a:bodyPr/>
          <a:lstStyle/>
          <a:p>
            <a:r>
              <a:rPr lang="et-EE" dirty="0"/>
              <a:t>Lisapersonali tasustamine</a:t>
            </a:r>
          </a:p>
        </p:txBody>
      </p:sp>
      <p:graphicFrame>
        <p:nvGraphicFramePr>
          <p:cNvPr id="4" name="Content Placeholder 3">
            <a:extLst>
              <a:ext uri="{FF2B5EF4-FFF2-40B4-BE49-F238E27FC236}">
                <a16:creationId xmlns:a16="http://schemas.microsoft.com/office/drawing/2014/main" id="{73D17F31-B7DE-468B-BABB-419A079B89B1}"/>
              </a:ext>
            </a:extLst>
          </p:cNvPr>
          <p:cNvGraphicFramePr>
            <a:graphicFrameLocks noGrp="1"/>
          </p:cNvGraphicFramePr>
          <p:nvPr>
            <p:ph idx="1"/>
            <p:extLst>
              <p:ext uri="{D42A27DB-BD31-4B8C-83A1-F6EECF244321}">
                <p14:modId xmlns:p14="http://schemas.microsoft.com/office/powerpoint/2010/main" val="2954089913"/>
              </p:ext>
            </p:extLst>
          </p:nvPr>
        </p:nvGraphicFramePr>
        <p:xfrm>
          <a:off x="331788" y="1520825"/>
          <a:ext cx="7886700" cy="1273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D0A22203-5F55-4DCB-BD69-3CED3CDE8FD6}"/>
              </a:ext>
            </a:extLst>
          </p:cNvPr>
          <p:cNvSpPr txBox="1"/>
          <p:nvPr/>
        </p:nvSpPr>
        <p:spPr>
          <a:xfrm>
            <a:off x="331942" y="3243943"/>
            <a:ext cx="8166172" cy="2081532"/>
          </a:xfrm>
          <a:prstGeom prst="rect">
            <a:avLst/>
          </a:prstGeom>
          <a:noFill/>
        </p:spPr>
        <p:txBody>
          <a:bodyPr wrap="square" rtlCol="0">
            <a:spAutoFit/>
          </a:bodyPr>
          <a:lstStyle/>
          <a:p>
            <a:pPr algn="just">
              <a:lnSpc>
                <a:spcPct val="107000"/>
              </a:lnSpc>
              <a:spcAft>
                <a:spcPts val="800"/>
              </a:spcAft>
            </a:pPr>
            <a:r>
              <a:rPr lang="et-EE" sz="1200" dirty="0">
                <a:latin typeface="Times New Roman" panose="02020603050405020304" pitchFamily="18" charset="0"/>
                <a:ea typeface="Calibri" panose="020F0502020204030204" pitchFamily="34" charset="0"/>
                <a:cs typeface="Times New Roman" panose="02020603050405020304" pitchFamily="18" charset="0"/>
              </a:rPr>
              <a:t>S</a:t>
            </a:r>
            <a:r>
              <a:rPr lang="et-EE" sz="1200" dirty="0">
                <a:effectLst/>
                <a:latin typeface="Times New Roman" panose="02020603050405020304" pitchFamily="18" charset="0"/>
                <a:ea typeface="Calibri" panose="020F0502020204030204" pitchFamily="34" charset="0"/>
                <a:cs typeface="Times New Roman" panose="02020603050405020304" pitchFamily="18" charset="0"/>
              </a:rPr>
              <a:t>aata haigekassale vabas vormis digitaalselt allkirjastatud teade aadressil </a:t>
            </a:r>
            <a:r>
              <a:rPr lang="et-EE" sz="12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7"/>
              </a:rPr>
              <a:t>pererst@haigekassa.ee</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t-EE" sz="1200" dirty="0">
                <a:effectLst/>
                <a:latin typeface="Times New Roman" panose="02020603050405020304" pitchFamily="18" charset="0"/>
                <a:ea typeface="Calibri" panose="020F0502020204030204" pitchFamily="34" charset="0"/>
                <a:cs typeface="Times New Roman" panose="02020603050405020304" pitchFamily="18" charset="0"/>
              </a:rPr>
              <a:t>Teates tuleb ära näidata</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pPr>
            <a:r>
              <a:rPr lang="et-EE" sz="1200" dirty="0">
                <a:effectLst/>
                <a:latin typeface="Times New Roman" panose="02020603050405020304" pitchFamily="18" charset="0"/>
                <a:ea typeface="Calibri" panose="020F0502020204030204" pitchFamily="34" charset="0"/>
                <a:cs typeface="Times New Roman" panose="02020603050405020304" pitchFamily="18" charset="0"/>
              </a:rPr>
              <a:t>töötaja nimi,</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pPr>
            <a:r>
              <a:rPr lang="et-EE" sz="1200" dirty="0">
                <a:effectLst/>
                <a:latin typeface="Times New Roman" panose="02020603050405020304" pitchFamily="18" charset="0"/>
                <a:ea typeface="Calibri" panose="020F0502020204030204" pitchFamily="34" charset="0"/>
                <a:cs typeface="Times New Roman" panose="02020603050405020304" pitchFamily="18" charset="0"/>
              </a:rPr>
              <a:t>kas tegemist on arsti-, </a:t>
            </a:r>
            <a:r>
              <a:rPr lang="et-EE" sz="1200" dirty="0" err="1">
                <a:effectLst/>
                <a:latin typeface="Times New Roman" panose="02020603050405020304" pitchFamily="18" charset="0"/>
                <a:ea typeface="Calibri" panose="020F0502020204030204" pitchFamily="34" charset="0"/>
                <a:cs typeface="Times New Roman" panose="02020603050405020304" pitchFamily="18" charset="0"/>
              </a:rPr>
              <a:t>õeõppe</a:t>
            </a:r>
            <a:r>
              <a:rPr lang="et-EE" sz="1200" dirty="0">
                <a:effectLst/>
                <a:latin typeface="Times New Roman" panose="02020603050405020304" pitchFamily="18" charset="0"/>
                <a:ea typeface="Calibri" panose="020F0502020204030204" pitchFamily="34" charset="0"/>
                <a:cs typeface="Times New Roman" panose="02020603050405020304" pitchFamily="18" charset="0"/>
              </a:rPr>
              <a:t> tudengiga või täiendava ajutise õega</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pPr>
            <a:r>
              <a:rPr lang="et-EE" sz="1200" dirty="0">
                <a:effectLst/>
                <a:latin typeface="Times New Roman" panose="02020603050405020304" pitchFamily="18" charset="0"/>
                <a:ea typeface="Calibri" panose="020F0502020204030204" pitchFamily="34" charset="0"/>
                <a:cs typeface="Times New Roman" panose="02020603050405020304" pitchFamily="18" charset="0"/>
              </a:rPr>
              <a:t>koormus, millega tööle asutakse</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pPr>
            <a:r>
              <a:rPr lang="et-EE" sz="1200" dirty="0">
                <a:effectLst/>
                <a:latin typeface="Times New Roman" panose="02020603050405020304" pitchFamily="18" charset="0"/>
                <a:ea typeface="Calibri" panose="020F0502020204030204" pitchFamily="34" charset="0"/>
                <a:cs typeface="Times New Roman" panose="02020603050405020304" pitchFamily="18" charset="0"/>
              </a:rPr>
              <a:t>tööle asumise kuupäev ja kui on teada, siis ka lõpu kuupäev. Kui lõpu kuupäev on teadmata tuleb sellest teavitada eraldi.</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t-EE"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t-EE"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2892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B7B197E-E9C4-4355-8D54-DD1DB93FE6AD}"/>
              </a:ext>
            </a:extLst>
          </p:cNvPr>
          <p:cNvSpPr txBox="1"/>
          <p:nvPr/>
        </p:nvSpPr>
        <p:spPr>
          <a:xfrm>
            <a:off x="384630" y="362857"/>
            <a:ext cx="7888514" cy="4846198"/>
          </a:xfrm>
          <a:prstGeom prst="rect">
            <a:avLst/>
          </a:prstGeom>
          <a:noFill/>
        </p:spPr>
        <p:txBody>
          <a:bodyPr wrap="square" rtlCol="0">
            <a:spAutoFit/>
          </a:bodyPr>
          <a:lstStyle/>
          <a:p>
            <a:r>
              <a:rPr lang="et-EE" dirty="0"/>
              <a:t>Tasumine toimub teenuse osutamise kuule järgneval kuul e-arve alusel</a:t>
            </a:r>
          </a:p>
          <a:p>
            <a:endParaRPr lang="et-EE" dirty="0"/>
          </a:p>
          <a:p>
            <a:r>
              <a:rPr lang="et-EE" dirty="0"/>
              <a:t>Lisapersonali tasustamise põhimõtted :</a:t>
            </a:r>
          </a:p>
          <a:p>
            <a:endParaRPr lang="et-EE" dirty="0"/>
          </a:p>
          <a:p>
            <a:pPr marL="285750" indent="-285750">
              <a:buFont typeface="Arial" panose="020B0604020202020204" pitchFamily="34" charset="0"/>
              <a:buChar char="•"/>
            </a:pPr>
            <a:r>
              <a:rPr lang="et-EE" dirty="0"/>
              <a:t>õe puhul teise </a:t>
            </a:r>
            <a:r>
              <a:rPr lang="et-EE" dirty="0" err="1"/>
              <a:t>pereõe</a:t>
            </a:r>
            <a:r>
              <a:rPr lang="et-EE" dirty="0"/>
              <a:t> koodiga 3094  – 1877,85 eurot kuus (11,2 eurot tund)</a:t>
            </a:r>
          </a:p>
          <a:p>
            <a:pPr marL="285750" indent="-285750">
              <a:buFont typeface="Arial" panose="020B0604020202020204" pitchFamily="34" charset="0"/>
              <a:buChar char="•"/>
            </a:pPr>
            <a:r>
              <a:rPr lang="et-EE" dirty="0"/>
              <a:t>Tervishoiukõrgkooli ja/või Tartu Ülikooli arstiõppe tudengi puhul teise  </a:t>
            </a:r>
            <a:r>
              <a:rPr lang="et-EE" dirty="0" err="1"/>
              <a:t>pereõe</a:t>
            </a:r>
            <a:r>
              <a:rPr lang="et-EE" dirty="0"/>
              <a:t> koodiga 3094. </a:t>
            </a:r>
          </a:p>
          <a:p>
            <a:pPr marL="285750" indent="-285750">
              <a:buFont typeface="Arial" panose="020B0604020202020204" pitchFamily="34" charset="0"/>
              <a:buChar char="•"/>
            </a:pPr>
            <a:r>
              <a:rPr lang="et-EE" dirty="0"/>
              <a:t>Arsti puhul  toimub rahastamine koodiga 3052 - 3236,89 eurot kuus (19,3 eurot/tund)</a:t>
            </a:r>
          </a:p>
          <a:p>
            <a:r>
              <a:rPr lang="et-EE" dirty="0"/>
              <a:t> vabatahtlikku tööd ei tasustata, residentide tööjõukulu tasu kantakse residentuuri programmi raames</a:t>
            </a:r>
          </a:p>
          <a:p>
            <a:endParaRPr lang="et-EE" dirty="0"/>
          </a:p>
          <a:p>
            <a:endParaRPr lang="et-EE" dirty="0"/>
          </a:p>
          <a:p>
            <a:endParaRPr lang="et-EE" dirty="0"/>
          </a:p>
          <a:p>
            <a:endParaRPr lang="et-EE" dirty="0"/>
          </a:p>
          <a:p>
            <a:endParaRPr lang="et-EE" dirty="0"/>
          </a:p>
          <a:p>
            <a:endParaRPr lang="et-EE" dirty="0"/>
          </a:p>
          <a:p>
            <a:endParaRPr lang="et-EE" dirty="0"/>
          </a:p>
          <a:p>
            <a:endParaRPr lang="et-EE" dirty="0"/>
          </a:p>
          <a:p>
            <a:endParaRPr lang="et-EE" dirty="0"/>
          </a:p>
          <a:p>
            <a:endParaRPr lang="et-EE" dirty="0"/>
          </a:p>
          <a:p>
            <a:endParaRPr lang="et-EE" dirty="0"/>
          </a:p>
          <a:p>
            <a:endParaRPr lang="et-EE" dirty="0"/>
          </a:p>
          <a:p>
            <a:endParaRPr lang="et-EE" dirty="0"/>
          </a:p>
          <a:p>
            <a:endParaRPr lang="et-EE" dirty="0"/>
          </a:p>
        </p:txBody>
      </p:sp>
      <p:graphicFrame>
        <p:nvGraphicFramePr>
          <p:cNvPr id="4" name="Table 3">
            <a:extLst>
              <a:ext uri="{FF2B5EF4-FFF2-40B4-BE49-F238E27FC236}">
                <a16:creationId xmlns:a16="http://schemas.microsoft.com/office/drawing/2014/main" id="{06ADAD60-5699-4AE0-94AD-4139A69B1E11}"/>
              </a:ext>
            </a:extLst>
          </p:cNvPr>
          <p:cNvGraphicFramePr>
            <a:graphicFrameLocks noGrp="1"/>
          </p:cNvGraphicFramePr>
          <p:nvPr>
            <p:extLst>
              <p:ext uri="{D42A27DB-BD31-4B8C-83A1-F6EECF244321}">
                <p14:modId xmlns:p14="http://schemas.microsoft.com/office/powerpoint/2010/main" val="685815272"/>
              </p:ext>
            </p:extLst>
          </p:nvPr>
        </p:nvGraphicFramePr>
        <p:xfrm>
          <a:off x="870856" y="2766599"/>
          <a:ext cx="7500412" cy="1139698"/>
        </p:xfrm>
        <a:graphic>
          <a:graphicData uri="http://schemas.openxmlformats.org/drawingml/2006/table">
            <a:tbl>
              <a:tblPr firstRow="1" firstCol="1" bandRow="1">
                <a:tableStyleId>{5C22544A-7EE6-4342-B048-85BDC9FD1C3A}</a:tableStyleId>
              </a:tblPr>
              <a:tblGrid>
                <a:gridCol w="1547915">
                  <a:extLst>
                    <a:ext uri="{9D8B030D-6E8A-4147-A177-3AD203B41FA5}">
                      <a16:colId xmlns:a16="http://schemas.microsoft.com/office/drawing/2014/main" val="1642619663"/>
                    </a:ext>
                  </a:extLst>
                </a:gridCol>
                <a:gridCol w="1517532">
                  <a:extLst>
                    <a:ext uri="{9D8B030D-6E8A-4147-A177-3AD203B41FA5}">
                      <a16:colId xmlns:a16="http://schemas.microsoft.com/office/drawing/2014/main" val="821805066"/>
                    </a:ext>
                  </a:extLst>
                </a:gridCol>
                <a:gridCol w="1517532">
                  <a:extLst>
                    <a:ext uri="{9D8B030D-6E8A-4147-A177-3AD203B41FA5}">
                      <a16:colId xmlns:a16="http://schemas.microsoft.com/office/drawing/2014/main" val="405172010"/>
                    </a:ext>
                  </a:extLst>
                </a:gridCol>
                <a:gridCol w="1375751">
                  <a:extLst>
                    <a:ext uri="{9D8B030D-6E8A-4147-A177-3AD203B41FA5}">
                      <a16:colId xmlns:a16="http://schemas.microsoft.com/office/drawing/2014/main" val="3387303717"/>
                    </a:ext>
                  </a:extLst>
                </a:gridCol>
                <a:gridCol w="1541682">
                  <a:extLst>
                    <a:ext uri="{9D8B030D-6E8A-4147-A177-3AD203B41FA5}">
                      <a16:colId xmlns:a16="http://schemas.microsoft.com/office/drawing/2014/main" val="4198856364"/>
                    </a:ext>
                  </a:extLst>
                </a:gridCol>
              </a:tblGrid>
              <a:tr h="0">
                <a:tc>
                  <a:txBody>
                    <a:bodyPr/>
                    <a:lstStyle/>
                    <a:p>
                      <a:pPr algn="just">
                        <a:lnSpc>
                          <a:spcPct val="107000"/>
                        </a:lnSpc>
                        <a:spcAft>
                          <a:spcPts val="800"/>
                        </a:spcAft>
                      </a:pPr>
                      <a:r>
                        <a:rPr lang="et-EE" sz="1200">
                          <a:effectLst/>
                        </a:rPr>
                        <a:t>Kulu nimetus</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a:effectLst/>
                        </a:rPr>
                        <a:t>Kogus</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a:effectLst/>
                        </a:rPr>
                        <a:t>ühik</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a:effectLst/>
                        </a:rPr>
                        <a:t>hind</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a:effectLst/>
                        </a:rPr>
                        <a:t>Summa</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1984287"/>
                  </a:ext>
                </a:extLst>
              </a:tr>
              <a:tr h="0">
                <a:tc>
                  <a:txBody>
                    <a:bodyPr/>
                    <a:lstStyle/>
                    <a:p>
                      <a:pPr algn="just">
                        <a:lnSpc>
                          <a:spcPct val="107000"/>
                        </a:lnSpc>
                        <a:spcAft>
                          <a:spcPts val="800"/>
                        </a:spcAft>
                      </a:pPr>
                      <a:r>
                        <a:rPr lang="et-EE" sz="1200">
                          <a:effectLst/>
                        </a:rPr>
                        <a:t>Lisapersonal novembris (Arst)</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dirty="0">
                          <a:effectLst/>
                        </a:rPr>
                        <a:t>27</a:t>
                      </a:r>
                      <a:endParaRPr lang="et-E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a:effectLst/>
                        </a:rPr>
                        <a:t>tundi</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a:effectLst/>
                        </a:rPr>
                        <a:t>19,3</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a:effectLst/>
                        </a:rPr>
                        <a:t>521,1</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5466560"/>
                  </a:ext>
                </a:extLst>
              </a:tr>
              <a:tr h="0">
                <a:tc>
                  <a:txBody>
                    <a:bodyPr/>
                    <a:lstStyle/>
                    <a:p>
                      <a:pPr algn="just">
                        <a:lnSpc>
                          <a:spcPct val="107000"/>
                        </a:lnSpc>
                        <a:spcAft>
                          <a:spcPts val="800"/>
                        </a:spcAft>
                      </a:pPr>
                      <a:r>
                        <a:rPr lang="et-EE" sz="1200">
                          <a:effectLst/>
                        </a:rPr>
                        <a:t>Lisapersonal novembris (õde)</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a:effectLst/>
                        </a:rPr>
                        <a:t>16</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a:effectLst/>
                        </a:rPr>
                        <a:t>tundi</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a:effectLst/>
                        </a:rPr>
                        <a:t>11,2</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a:effectLst/>
                        </a:rPr>
                        <a:t>179,2</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96968749"/>
                  </a:ext>
                </a:extLst>
              </a:tr>
              <a:tr h="0">
                <a:tc>
                  <a:txBody>
                    <a:bodyPr/>
                    <a:lstStyle/>
                    <a:p>
                      <a:pPr algn="just">
                        <a:lnSpc>
                          <a:spcPct val="107000"/>
                        </a:lnSpc>
                        <a:spcAft>
                          <a:spcPts val="800"/>
                        </a:spcAft>
                      </a:pPr>
                      <a:r>
                        <a:rPr lang="et-EE" sz="1200">
                          <a:effectLst/>
                        </a:rPr>
                        <a:t> </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a:effectLst/>
                        </a:rPr>
                        <a:t> </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a:effectLst/>
                        </a:rPr>
                        <a:t> </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a:effectLst/>
                        </a:rPr>
                        <a:t>Kokku</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et-EE" sz="1200" dirty="0">
                          <a:effectLst/>
                        </a:rPr>
                        <a:t>739,68</a:t>
                      </a:r>
                      <a:endParaRPr lang="et-E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23892635"/>
                  </a:ext>
                </a:extLst>
              </a:tr>
            </a:tbl>
          </a:graphicData>
        </a:graphic>
      </p:graphicFrame>
    </p:spTree>
    <p:extLst>
      <p:ext uri="{BB962C8B-B14F-4D97-AF65-F5344CB8AC3E}">
        <p14:creationId xmlns:p14="http://schemas.microsoft.com/office/powerpoint/2010/main" val="878134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t-EE" dirty="0"/>
              <a:t>Valvekeskuste töökorraldus</a:t>
            </a:r>
            <a:endParaRPr dirty="0"/>
          </a:p>
        </p:txBody>
      </p:sp>
      <p:sp>
        <p:nvSpPr>
          <p:cNvPr id="3" name="Subtitle 2"/>
          <p:cNvSpPr>
            <a:spLocks noGrp="1"/>
          </p:cNvSpPr>
          <p:nvPr>
            <p:ph type="subTitle" idx="1"/>
          </p:nvPr>
        </p:nvSpPr>
        <p:spPr/>
        <p:txBody>
          <a:bodyPr/>
          <a:lstStyle/>
          <a:p>
            <a:r>
              <a:rPr lang="et-EE" dirty="0"/>
              <a:t>Elle-Mall </a:t>
            </a:r>
            <a:r>
              <a:rPr lang="et-EE" dirty="0" err="1"/>
              <a:t>Sadrak</a:t>
            </a:r>
            <a:endParaRPr dirty="0"/>
          </a:p>
        </p:txBody>
      </p:sp>
    </p:spTree>
    <p:extLst>
      <p:ext uri="{BB962C8B-B14F-4D97-AF65-F5344CB8AC3E}">
        <p14:creationId xmlns:p14="http://schemas.microsoft.com/office/powerpoint/2010/main" val="422609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421" y="693523"/>
            <a:ext cx="8292929" cy="4224950"/>
          </a:xfrm>
        </p:spPr>
        <p:txBody>
          <a:bodyPr>
            <a:normAutofit fontScale="77500" lnSpcReduction="20000"/>
          </a:bodyPr>
          <a:lstStyle/>
          <a:p>
            <a:pPr marL="0" indent="0">
              <a:buNone/>
            </a:pPr>
            <a:r>
              <a:rPr lang="en-US" noProof="1"/>
              <a:t>- Kui mõnes perearstikeskuses on keegi haigestunud või eneseisolatsioonis või perearstikeskus on vähendanud üldarstiabi pakkumist või  perearstikeskuse meeskonnal ei ole võimalik perearstikeskuses vastuvõtte korraldada, siis teavitab perearstikeskus viivitamata Terviseametit </a:t>
            </a:r>
            <a:r>
              <a:rPr lang="en-US" b="1" noProof="1">
                <a:hlinkClick r:id="rId2"/>
              </a:rPr>
              <a:t>tto@terviseamet.ee</a:t>
            </a:r>
            <a:r>
              <a:rPr lang="en-US" noProof="1"/>
              <a:t>;</a:t>
            </a:r>
          </a:p>
          <a:p>
            <a:pPr marL="0" indent="0">
              <a:buNone/>
            </a:pPr>
            <a:endParaRPr lang="en-US" b="0" noProof="1">
              <a:effectLst/>
            </a:endParaRPr>
          </a:p>
          <a:p>
            <a:pPr>
              <a:buFontTx/>
              <a:buChar char="-"/>
            </a:pPr>
            <a:r>
              <a:rPr lang="en-US" noProof="1"/>
              <a:t>Terviseamet teavitab valvekeskust muutunud töökorraldusest;</a:t>
            </a:r>
            <a:endParaRPr lang="en-US" b="0" noProof="1">
              <a:effectLst/>
            </a:endParaRPr>
          </a:p>
          <a:p>
            <a:pPr marL="0" indent="0">
              <a:buNone/>
            </a:pPr>
            <a:r>
              <a:rPr lang="en-US" noProof="1"/>
              <a:t>- Terviseamet teavitab Haigekassat ja Eesti Perearstide Seltsi muutunud töökorraldusest; </a:t>
            </a:r>
            <a:endParaRPr lang="en-US" b="0" noProof="1">
              <a:effectLst/>
            </a:endParaRPr>
          </a:p>
          <a:p>
            <a:pPr>
              <a:buFontTx/>
              <a:buChar char="-"/>
            </a:pPr>
            <a:r>
              <a:rPr lang="en-US" noProof="1"/>
              <a:t>Valvekeskused määratakse Terviseameti otsusel arvestades vastava maakonna demograafilist olukorda ja võimekust teenust osutada;</a:t>
            </a:r>
          </a:p>
          <a:p>
            <a:pPr>
              <a:buFontTx/>
              <a:buChar char="-"/>
            </a:pPr>
            <a:r>
              <a:rPr lang="en-US" dirty="0">
                <a:hlinkClick r:id="rId3"/>
              </a:rPr>
              <a:t>https://app.powerbi.com/view?r=eyJrIjoiZDE1YjEyNzMtNDg1ZC00NDAxLTkwMjktMTQ3ZDU3NzU2ZTM2IiwidCI6IjJiMWJmNzQ4LWZmMGMtNGU5ZC1hZDMzLTBiMzkwMzEzYWIxMyIsImMiOjh9</a:t>
            </a:r>
            <a:endParaRPr lang="en-US" dirty="0"/>
          </a:p>
          <a:p>
            <a:pPr>
              <a:buFontTx/>
              <a:buChar char="-"/>
            </a:pPr>
            <a:endParaRPr lang="en-US" b="0" noProof="1">
              <a:effectLst/>
            </a:endParaRPr>
          </a:p>
          <a:p>
            <a:pPr marL="0" indent="0">
              <a:buNone/>
            </a:pPr>
            <a:r>
              <a:rPr lang="en-US" noProof="1"/>
              <a:t>- Valvekeskus tagab koostöös perearstikeskusega, kelle üldarstiabi osutamise võimekus on vähenenud või ajutiselt peatatud, üldarstiabi pakkumise üldarstiabi lepingus sätestatud juhtudel;</a:t>
            </a:r>
            <a:br>
              <a:rPr lang="en-US" dirty="0"/>
            </a:br>
            <a:endParaRPr dirty="0"/>
          </a:p>
        </p:txBody>
      </p:sp>
    </p:spTree>
    <p:extLst>
      <p:ext uri="{BB962C8B-B14F-4D97-AF65-F5344CB8AC3E}">
        <p14:creationId xmlns:p14="http://schemas.microsoft.com/office/powerpoint/2010/main" val="1860317006"/>
      </p:ext>
    </p:extLst>
  </p:cSld>
  <p:clrMapOvr>
    <a:masterClrMapping/>
  </p:clrMapOvr>
</p:sld>
</file>

<file path=ppt/theme/theme1.xml><?xml version="1.0" encoding="utf-8"?>
<a:theme xmlns:a="http://schemas.openxmlformats.org/drawingml/2006/main" name="Haigekassa">
  <a:themeElements>
    <a:clrScheme name="Custom 1">
      <a:dk1>
        <a:srgbClr val="00589C"/>
      </a:dk1>
      <a:lt1>
        <a:srgbClr val="00589C"/>
      </a:lt1>
      <a:dk2>
        <a:srgbClr val="60BA46"/>
      </a:dk2>
      <a:lt2>
        <a:srgbClr val="00589C"/>
      </a:lt2>
      <a:accent1>
        <a:srgbClr val="60BA46"/>
      </a:accent1>
      <a:accent2>
        <a:srgbClr val="00589C"/>
      </a:accent2>
      <a:accent3>
        <a:srgbClr val="F99D26"/>
      </a:accent3>
      <a:accent4>
        <a:srgbClr val="00AEFE"/>
      </a:accent4>
      <a:accent5>
        <a:srgbClr val="D0431C"/>
      </a:accent5>
      <a:accent6>
        <a:srgbClr val="CBDB29"/>
      </a:accent6>
      <a:hlink>
        <a:srgbClr val="00589C"/>
      </a:hlink>
      <a:folHlink>
        <a:srgbClr val="00589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aigekassa-EN" id="{8470AFF5-EA3E-514F-AF60-8605477A5A86}" vid="{6C02516A-FB01-7D49-8D16-5F3D4E2EF8A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haigekassa</Template>
  <TotalTime>437</TotalTime>
  <Words>1716</Words>
  <Application>Microsoft Office PowerPoint</Application>
  <PresentationFormat>On-screen Show (16:10)</PresentationFormat>
  <Paragraphs>226</Paragraphs>
  <Slides>20</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20</vt:i4>
      </vt:variant>
    </vt:vector>
  </HeadingPairs>
  <TitlesOfParts>
    <vt:vector size="30" baseType="lpstr">
      <vt:lpstr>ABeeZee-Regular</vt:lpstr>
      <vt:lpstr>Arial</vt:lpstr>
      <vt:lpstr>ArialUnicodeMS</vt:lpstr>
      <vt:lpstr>Calibri</vt:lpstr>
      <vt:lpstr>Calibri Light</vt:lpstr>
      <vt:lpstr>Symbol</vt:lpstr>
      <vt:lpstr>Times New Roman</vt:lpstr>
      <vt:lpstr>Wingdings</vt:lpstr>
      <vt:lpstr>Haigekassa</vt:lpstr>
      <vt:lpstr>Office Theme</vt:lpstr>
      <vt:lpstr>Valvekeskuste tasustamine</vt:lpstr>
      <vt:lpstr>PowerPoint Presentation</vt:lpstr>
      <vt:lpstr>Valvekeskuste täiendavate tegevuste tasustamine</vt:lpstr>
      <vt:lpstr> Teenuste tasustamine fee for service (teenuse põhine rahastamine) põhimõttel   1.</vt:lpstr>
      <vt:lpstr>PowerPoint Presentation</vt:lpstr>
      <vt:lpstr>Lisapersonali tasustamine</vt:lpstr>
      <vt:lpstr>PowerPoint Presentation</vt:lpstr>
      <vt:lpstr>Valvekeskuste töökorraldus</vt:lpstr>
      <vt:lpstr>PowerPoint Presentation</vt:lpstr>
      <vt:lpstr>PowerPoint Presentation</vt:lpstr>
      <vt:lpstr>PowerPoint Presentation</vt:lpstr>
      <vt:lpstr>Miinimumnõuded tervishoiuteenuste osutajatele COVID-19 pandeemia tingimustes (04.11)</vt:lpstr>
      <vt:lpstr>PowerPoint Presentation</vt:lpstr>
      <vt:lpstr>PowerPoint Presentation</vt:lpstr>
      <vt:lpstr>OLUKORD 1 Haigestunud pereõde/pereõed</vt:lpstr>
      <vt:lpstr>OLUKORD 2 Pereõde/õed on lähikontaktne</vt:lpstr>
      <vt:lpstr>OLUKORD 3 Haigestunud perearst, kes ei ole suuteline tööd tegema</vt:lpstr>
      <vt:lpstr>OLUKORD 4 Perearst on lähikontaktne, pereõed tööl</vt:lpstr>
      <vt:lpstr>OLUKORD 5 Haigestunud on nii perearst kui pereõed – keegi kaugtööd teha ei saa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Vivika Tamra</dc:creator>
  <cp:lastModifiedBy>Anu Valli</cp:lastModifiedBy>
  <cp:revision>22</cp:revision>
  <dcterms:created xsi:type="dcterms:W3CDTF">2016-09-20T14:12:35Z</dcterms:created>
  <dcterms:modified xsi:type="dcterms:W3CDTF">2020-11-25T09:57:20Z</dcterms:modified>
</cp:coreProperties>
</file>