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  <p:sldMasterId id="2147483657" r:id="rId5"/>
    <p:sldMasterId id="2147483686" r:id="rId6"/>
    <p:sldMasterId id="2147483666" r:id="rId7"/>
    <p:sldMasterId id="2147483678" r:id="rId8"/>
  </p:sldMasterIdLst>
  <p:notesMasterIdLst>
    <p:notesMasterId r:id="rId20"/>
  </p:notesMasterIdLst>
  <p:handoutMasterIdLst>
    <p:handoutMasterId r:id="rId21"/>
  </p:handoutMasterIdLst>
  <p:sldIdLst>
    <p:sldId id="430" r:id="rId9"/>
    <p:sldId id="431" r:id="rId10"/>
    <p:sldId id="494" r:id="rId11"/>
    <p:sldId id="432" r:id="rId12"/>
    <p:sldId id="521" r:id="rId13"/>
    <p:sldId id="440" r:id="rId14"/>
    <p:sldId id="525" r:id="rId15"/>
    <p:sldId id="496" r:id="rId16"/>
    <p:sldId id="447" r:id="rId17"/>
    <p:sldId id="497" r:id="rId18"/>
    <p:sldId id="544" r:id="rId19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Danilov" initials="MD" lastIdx="1" clrIdx="0">
    <p:extLst>
      <p:ext uri="{19B8F6BF-5375-455C-9EA6-DF929625EA0E}">
        <p15:presenceInfo xmlns:p15="http://schemas.microsoft.com/office/powerpoint/2012/main" userId="S::marta.danilov@haigekassa.ee::e9375b14-ed07-418a-b784-4ca84411ce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Danilov" userId="e9375b14-ed07-418a-b784-4ca84411ce6b" providerId="ADAL" clId="{07826C62-4CBE-4BDF-88C2-BAF25EF5F17D}"/>
    <pc:docChg chg="delSld">
      <pc:chgData name="Marta Danilov" userId="e9375b14-ed07-418a-b784-4ca84411ce6b" providerId="ADAL" clId="{07826C62-4CBE-4BDF-88C2-BAF25EF5F17D}" dt="2023-06-20T13:41:49.734" v="10" actId="2696"/>
      <pc:docMkLst>
        <pc:docMk/>
      </pc:docMkLst>
      <pc:sldChg chg="del">
        <pc:chgData name="Marta Danilov" userId="e9375b14-ed07-418a-b784-4ca84411ce6b" providerId="ADAL" clId="{07826C62-4CBE-4BDF-88C2-BAF25EF5F17D}" dt="2023-06-20T13:41:30.065" v="2" actId="2696"/>
        <pc:sldMkLst>
          <pc:docMk/>
          <pc:sldMk cId="120771677" sldId="448"/>
        </pc:sldMkLst>
      </pc:sldChg>
      <pc:sldChg chg="del">
        <pc:chgData name="Marta Danilov" userId="e9375b14-ed07-418a-b784-4ca84411ce6b" providerId="ADAL" clId="{07826C62-4CBE-4BDF-88C2-BAF25EF5F17D}" dt="2023-06-20T13:41:49.734" v="10" actId="2696"/>
        <pc:sldMkLst>
          <pc:docMk/>
          <pc:sldMk cId="1673482105" sldId="520"/>
        </pc:sldMkLst>
      </pc:sldChg>
      <pc:sldChg chg="del">
        <pc:chgData name="Marta Danilov" userId="e9375b14-ed07-418a-b784-4ca84411ce6b" providerId="ADAL" clId="{07826C62-4CBE-4BDF-88C2-BAF25EF5F17D}" dt="2023-06-20T13:41:25.023" v="0" actId="2696"/>
        <pc:sldMkLst>
          <pc:docMk/>
          <pc:sldMk cId="1260835918" sldId="522"/>
        </pc:sldMkLst>
      </pc:sldChg>
      <pc:sldChg chg="del">
        <pc:chgData name="Marta Danilov" userId="e9375b14-ed07-418a-b784-4ca84411ce6b" providerId="ADAL" clId="{07826C62-4CBE-4BDF-88C2-BAF25EF5F17D}" dt="2023-06-20T13:41:44.477" v="8" actId="2696"/>
        <pc:sldMkLst>
          <pc:docMk/>
          <pc:sldMk cId="337853863" sldId="523"/>
        </pc:sldMkLst>
      </pc:sldChg>
      <pc:sldChg chg="del">
        <pc:chgData name="Marta Danilov" userId="e9375b14-ed07-418a-b784-4ca84411ce6b" providerId="ADAL" clId="{07826C62-4CBE-4BDF-88C2-BAF25EF5F17D}" dt="2023-06-20T13:41:47.257" v="9" actId="2696"/>
        <pc:sldMkLst>
          <pc:docMk/>
          <pc:sldMk cId="3546013648" sldId="526"/>
        </pc:sldMkLst>
      </pc:sldChg>
      <pc:sldChg chg="del">
        <pc:chgData name="Marta Danilov" userId="e9375b14-ed07-418a-b784-4ca84411ce6b" providerId="ADAL" clId="{07826C62-4CBE-4BDF-88C2-BAF25EF5F17D}" dt="2023-06-20T13:41:34.588" v="4" actId="2696"/>
        <pc:sldMkLst>
          <pc:docMk/>
          <pc:sldMk cId="3503674616" sldId="533"/>
        </pc:sldMkLst>
      </pc:sldChg>
      <pc:sldChg chg="del">
        <pc:chgData name="Marta Danilov" userId="e9375b14-ed07-418a-b784-4ca84411ce6b" providerId="ADAL" clId="{07826C62-4CBE-4BDF-88C2-BAF25EF5F17D}" dt="2023-06-20T13:41:37.601" v="5" actId="2696"/>
        <pc:sldMkLst>
          <pc:docMk/>
          <pc:sldMk cId="2258407827" sldId="545"/>
        </pc:sldMkLst>
      </pc:sldChg>
      <pc:sldChg chg="del">
        <pc:chgData name="Marta Danilov" userId="e9375b14-ed07-418a-b784-4ca84411ce6b" providerId="ADAL" clId="{07826C62-4CBE-4BDF-88C2-BAF25EF5F17D}" dt="2023-06-20T13:41:27.775" v="1" actId="2696"/>
        <pc:sldMkLst>
          <pc:docMk/>
          <pc:sldMk cId="4131211046" sldId="546"/>
        </pc:sldMkLst>
      </pc:sldChg>
      <pc:sldChg chg="del">
        <pc:chgData name="Marta Danilov" userId="e9375b14-ed07-418a-b784-4ca84411ce6b" providerId="ADAL" clId="{07826C62-4CBE-4BDF-88C2-BAF25EF5F17D}" dt="2023-06-20T13:41:39.503" v="6" actId="2696"/>
        <pc:sldMkLst>
          <pc:docMk/>
          <pc:sldMk cId="4271547698" sldId="547"/>
        </pc:sldMkLst>
      </pc:sldChg>
      <pc:sldChg chg="del">
        <pc:chgData name="Marta Danilov" userId="e9375b14-ed07-418a-b784-4ca84411ce6b" providerId="ADAL" clId="{07826C62-4CBE-4BDF-88C2-BAF25EF5F17D}" dt="2023-06-20T13:41:32.371" v="3" actId="2696"/>
        <pc:sldMkLst>
          <pc:docMk/>
          <pc:sldMk cId="1381075026" sldId="548"/>
        </pc:sldMkLst>
      </pc:sldChg>
      <pc:sldChg chg="del">
        <pc:chgData name="Marta Danilov" userId="e9375b14-ed07-418a-b784-4ca84411ce6b" providerId="ADAL" clId="{07826C62-4CBE-4BDF-88C2-BAF25EF5F17D}" dt="2023-06-20T13:41:41.832" v="7" actId="2696"/>
        <pc:sldMkLst>
          <pc:docMk/>
          <pc:sldMk cId="3408952155" sldId="54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2186127700221E-2"/>
          <c:y val="3.0633207387639708E-2"/>
          <c:w val="0.93590739261457057"/>
          <c:h val="0.8321803907839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Kõik taotlused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107</c:v>
                </c:pt>
                <c:pt idx="1">
                  <c:v>94</c:v>
                </c:pt>
                <c:pt idx="2">
                  <c:v>119</c:v>
                </c:pt>
                <c:pt idx="3">
                  <c:v>82</c:v>
                </c:pt>
                <c:pt idx="4">
                  <c:v>78</c:v>
                </c:pt>
                <c:pt idx="5">
                  <c:v>99</c:v>
                </c:pt>
                <c:pt idx="6">
                  <c:v>133</c:v>
                </c:pt>
                <c:pt idx="7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7A-4CEA-B957-695313C762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Täismahus taotlused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42</c:v>
                </c:pt>
                <c:pt idx="1">
                  <c:v>33</c:v>
                </c:pt>
                <c:pt idx="2">
                  <c:v>44</c:v>
                </c:pt>
                <c:pt idx="3">
                  <c:v>35</c:v>
                </c:pt>
                <c:pt idx="4">
                  <c:v>25</c:v>
                </c:pt>
                <c:pt idx="5">
                  <c:v>25</c:v>
                </c:pt>
                <c:pt idx="6">
                  <c:v>16</c:v>
                </c:pt>
                <c:pt idx="7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7A-4CEA-B957-695313C762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Lihtsustatud taotlused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65</c:v>
                </c:pt>
                <c:pt idx="1">
                  <c:v>61</c:v>
                </c:pt>
                <c:pt idx="2">
                  <c:v>79</c:v>
                </c:pt>
                <c:pt idx="3">
                  <c:v>47</c:v>
                </c:pt>
                <c:pt idx="4">
                  <c:v>53</c:v>
                </c:pt>
                <c:pt idx="5">
                  <c:v>74</c:v>
                </c:pt>
                <c:pt idx="6">
                  <c:v>117</c:v>
                </c:pt>
                <c:pt idx="7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7A-4CEA-B957-695313C76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0178960"/>
        <c:axId val="230602920"/>
      </c:barChart>
      <c:catAx>
        <c:axId val="39017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30602920"/>
        <c:crosses val="autoZero"/>
        <c:auto val="1"/>
        <c:lblAlgn val="ctr"/>
        <c:lblOffset val="100"/>
        <c:noMultiLvlLbl val="0"/>
      </c:catAx>
      <c:valAx>
        <c:axId val="230602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9017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87668823356675"/>
          <c:y val="6.0657091037103664E-2"/>
          <c:w val="0.44546960527892948"/>
          <c:h val="0.9309764193313457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Otsused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F5F-4DDC-AA5C-64DD82B0597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F5F-4DDC-AA5C-64DD82B0597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F5F-4DDC-AA5C-64DD82B0597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F5F-4DDC-AA5C-64DD82B05974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F5F-4DDC-AA5C-64DD82B05974}"/>
              </c:ext>
            </c:extLst>
          </c:dPt>
          <c:dLbls>
            <c:dLbl>
              <c:idx val="0"/>
              <c:layout>
                <c:manualLayout>
                  <c:x val="4.551055591417752E-2"/>
                  <c:y val="2.717196400595371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5; </a:t>
                    </a:r>
                    <a:fld id="{74690C89-3C62-4957-B964-463AF825472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F5F-4DDC-AA5C-64DD82B0597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7; </a:t>
                    </a:r>
                    <a:fld id="{7586AC2A-C227-44A0-B510-D1EADEDB8218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F5F-4DDC-AA5C-64DD82B0597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11; </a:t>
                    </a:r>
                    <a:fld id="{8AF0D635-3157-4863-9E3E-E9E2B2E87F8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F5F-4DDC-AA5C-64DD82B05974}"/>
                </c:ext>
              </c:extLst>
            </c:dLbl>
            <c:dLbl>
              <c:idx val="3"/>
              <c:layout>
                <c:manualLayout>
                  <c:x val="8.6819570639371235E-3"/>
                  <c:y val="-7.355886912322671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5F-4DDC-AA5C-64DD82B05974}"/>
                </c:ext>
              </c:extLst>
            </c:dLbl>
            <c:dLbl>
              <c:idx val="4"/>
              <c:layout>
                <c:manualLayout>
                  <c:x val="1.9543096679283133E-2"/>
                  <c:y val="1.026666145133160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5F-4DDC-AA5C-64DD82B0597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Mitte rahuldada</c:v>
                </c:pt>
                <c:pt idx="1">
                  <c:v>Tingimuslik positiivne</c:v>
                </c:pt>
                <c:pt idx="2">
                  <c:v>Positiivne</c:v>
                </c:pt>
                <c:pt idx="3">
                  <c:v>Osaliselt positiivne</c:v>
                </c:pt>
                <c:pt idx="4">
                  <c:v>Otsustamine edasilükatud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11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5F-4DDC-AA5C-64DD82B0597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992242890143435"/>
          <c:y val="4.8435580791187122E-2"/>
          <c:w val="0.27243175027075767"/>
          <c:h val="0.3321155801587591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772563876497023E-2"/>
          <c:y val="0.13747613911740683"/>
          <c:w val="0.55638286195758835"/>
          <c:h val="0.770896717915856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Otsused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16-43FE-AB6A-C35AC15C40A0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16-43FE-AB6A-C35AC15C40A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016-43FE-AB6A-C35AC15C40A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016-43FE-AB6A-C35AC15C40A0}"/>
              </c:ext>
            </c:extLst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23118444793191"/>
                      <c:h val="0.234473437587766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016-43FE-AB6A-C35AC15C40A0}"/>
                </c:ext>
              </c:extLst>
            </c:dLbl>
            <c:dLbl>
              <c:idx val="1"/>
              <c:layout>
                <c:manualLayout>
                  <c:x val="5.4577837510773108E-2"/>
                  <c:y val="3.63721112656084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16-43FE-AB6A-C35AC15C40A0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16-43FE-AB6A-C35AC15C40A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Rahuldatud</c:v>
                </c:pt>
                <c:pt idx="1">
                  <c:v>Läbirääkimised pooleli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016-43FE-AB6A-C35AC15C40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Otsused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F7D-4879-B050-3AA43336F0A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F7D-4879-B050-3AA43336F0A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F7D-4879-B050-3AA43336F0A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F7D-4879-B050-3AA43336F0A3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F7D-4879-B050-3AA43336F0A3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7D-4879-B050-3AA43336F0A3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7D-4879-B050-3AA43336F0A3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7D-4879-B050-3AA43336F0A3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7D-4879-B050-3AA43336F0A3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7D-4879-B050-3AA43336F0A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Mitte rahuldada</c:v>
                </c:pt>
                <c:pt idx="1">
                  <c:v>Tingimuslik positiivne</c:v>
                </c:pt>
                <c:pt idx="2">
                  <c:v>Positiivne</c:v>
                </c:pt>
                <c:pt idx="3">
                  <c:v>Osaliselt positiivne</c:v>
                </c:pt>
                <c:pt idx="4">
                  <c:v>Otsustamine edasilükatud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8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F7D-4879-B050-3AA43336F0A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992242890143435"/>
          <c:y val="4.8435580791187122E-2"/>
          <c:w val="0.27243175027075767"/>
          <c:h val="0.3321155801587591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Otsused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3CB-472B-97AB-DDE00DFED962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3CB-472B-97AB-DDE00DFED962}"/>
              </c:ext>
            </c:extLst>
          </c:dPt>
          <c:dPt>
            <c:idx val="2"/>
            <c:bubble3D val="0"/>
            <c:spPr>
              <a:solidFill>
                <a:schemeClr val="accent4">
                  <a:tint val="3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3CB-472B-97AB-DDE00DFED962}"/>
              </c:ext>
            </c:extLst>
          </c:dPt>
          <c:dPt>
            <c:idx val="3"/>
            <c:bubble3D val="0"/>
            <c:spPr>
              <a:solidFill>
                <a:schemeClr val="accent4">
                  <a:tint val="84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3CB-472B-97AB-DDE00DFED962}"/>
              </c:ext>
            </c:extLst>
          </c:dPt>
          <c:dPt>
            <c:idx val="4"/>
            <c:bubble3D val="0"/>
            <c:spPr>
              <a:solidFill>
                <a:schemeClr val="accent4">
                  <a:tint val="3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3CB-472B-97AB-DDE00DFED962}"/>
              </c:ext>
            </c:extLst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23118444793191"/>
                      <c:h val="0.234473437587766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3CB-472B-97AB-DDE00DFED962}"/>
                </c:ext>
              </c:extLst>
            </c:dLbl>
            <c:dLbl>
              <c:idx val="1"/>
              <c:layout>
                <c:manualLayout>
                  <c:x val="5.4577837510773108E-2"/>
                  <c:y val="3.63721112656084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CB-472B-97AB-DDE00DFED962}"/>
                </c:ext>
              </c:extLst>
            </c:dLbl>
            <c:dLbl>
              <c:idx val="2"/>
              <c:layout>
                <c:manualLayout>
                  <c:x val="0.14718594763073536"/>
                  <c:y val="0.159838622099193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CB-472B-97AB-DDE00DFED962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CB-472B-97AB-DDE00DFED962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CB-472B-97AB-DDE00DFED96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Rahuldatud</c:v>
                </c:pt>
                <c:pt idx="1">
                  <c:v>Läbirääkimised jätkuvad</c:v>
                </c:pt>
                <c:pt idx="2">
                  <c:v>Läbirääkimised lõppenud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CB-472B-97AB-DDE00DFED96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51409514532654"/>
          <c:y val="7.0953653126204108E-2"/>
          <c:w val="0.35748590485467346"/>
          <c:h val="0.858092693747591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023419174052525E-2"/>
          <c:y val="9.7085325786409035E-2"/>
          <c:w val="0.90022379448945689"/>
          <c:h val="0.657240454557734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Esmane kontroll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  <c:pt idx="7">
                  <c:v>2015</c:v>
                </c:pt>
                <c:pt idx="8">
                  <c:v>2011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</c:v>
                </c:pt>
                <c:pt idx="1">
                  <c:v>11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12</c:v>
                </c:pt>
                <c:pt idx="6">
                  <c:v>18</c:v>
                </c:pt>
                <c:pt idx="7">
                  <c:v>15</c:v>
                </c:pt>
                <c:pt idx="8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E4-4758-BECD-5F40433F0A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 hinnang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6F7-47B1-982E-C772DC4FB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  <c:pt idx="7">
                  <c:v>2015</c:v>
                </c:pt>
                <c:pt idx="8">
                  <c:v>2011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35</c:v>
                </c:pt>
                <c:pt idx="1">
                  <c:v>34</c:v>
                </c:pt>
                <c:pt idx="2">
                  <c:v>46</c:v>
                </c:pt>
                <c:pt idx="3">
                  <c:v>75</c:v>
                </c:pt>
                <c:pt idx="4">
                  <c:v>133</c:v>
                </c:pt>
                <c:pt idx="5">
                  <c:v>73</c:v>
                </c:pt>
                <c:pt idx="6">
                  <c:v>114</c:v>
                </c:pt>
                <c:pt idx="7">
                  <c:v>90</c:v>
                </c:pt>
                <c:pt idx="8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E4-4758-BECD-5F40433F0A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TK hinnang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  <c:pt idx="7">
                  <c:v>2015</c:v>
                </c:pt>
                <c:pt idx="8">
                  <c:v>2011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46</c:v>
                </c:pt>
                <c:pt idx="1">
                  <c:v>37</c:v>
                </c:pt>
                <c:pt idx="2">
                  <c:v>45</c:v>
                </c:pt>
                <c:pt idx="3">
                  <c:v>42</c:v>
                </c:pt>
                <c:pt idx="4">
                  <c:v>36</c:v>
                </c:pt>
                <c:pt idx="5">
                  <c:v>41</c:v>
                </c:pt>
                <c:pt idx="6">
                  <c:v>35</c:v>
                </c:pt>
                <c:pt idx="7">
                  <c:v>33</c:v>
                </c:pt>
                <c:pt idx="8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E4-4758-BECD-5F40433F0A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Arutelu komisjonis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6F7-47B1-982E-C772DC4FB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  <c:pt idx="7">
                  <c:v>2015</c:v>
                </c:pt>
                <c:pt idx="8">
                  <c:v>2011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37</c:v>
                </c:pt>
                <c:pt idx="1">
                  <c:v>32</c:v>
                </c:pt>
                <c:pt idx="2">
                  <c:v>46</c:v>
                </c:pt>
                <c:pt idx="3">
                  <c:v>36</c:v>
                </c:pt>
                <c:pt idx="4">
                  <c:v>27</c:v>
                </c:pt>
                <c:pt idx="5">
                  <c:v>44</c:v>
                </c:pt>
                <c:pt idx="6">
                  <c:v>30</c:v>
                </c:pt>
                <c:pt idx="7">
                  <c:v>45</c:v>
                </c:pt>
                <c:pt idx="8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E4-4758-BECD-5F40433F0AE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Läbirääkimised/otsuse vormistamine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6F7-47B1-982E-C772DC4FB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  <c:pt idx="7">
                  <c:v>2015</c:v>
                </c:pt>
                <c:pt idx="8">
                  <c:v>2011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214</c:v>
                </c:pt>
                <c:pt idx="1">
                  <c:v>119</c:v>
                </c:pt>
                <c:pt idx="2">
                  <c:v>114</c:v>
                </c:pt>
                <c:pt idx="3">
                  <c:v>106</c:v>
                </c:pt>
                <c:pt idx="4">
                  <c:v>72</c:v>
                </c:pt>
                <c:pt idx="5">
                  <c:v>171</c:v>
                </c:pt>
                <c:pt idx="6">
                  <c:v>177</c:v>
                </c:pt>
                <c:pt idx="7">
                  <c:v>104</c:v>
                </c:pt>
                <c:pt idx="8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FE4-4758-BECD-5F40433F0A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6591680"/>
        <c:axId val="496590040"/>
      </c:barChart>
      <c:catAx>
        <c:axId val="49659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96590040"/>
        <c:crosses val="autoZero"/>
        <c:auto val="1"/>
        <c:lblAlgn val="ctr"/>
        <c:lblOffset val="100"/>
        <c:noMultiLvlLbl val="0"/>
      </c:catAx>
      <c:valAx>
        <c:axId val="496590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965916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023419174052525E-2"/>
          <c:y val="9.7085325786409035E-2"/>
          <c:w val="0.90022379448945689"/>
          <c:h val="0.657240454557734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Müügiloa saamisest taotluse esitamiseni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4939026-9FB7-463D-AE2D-33BD31B6CABB}" type="VALU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*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262158655288857E-2"/>
                      <c:h val="4.88986029167507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1C-48AD-A792-601D89FF8E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828</c:v>
                </c:pt>
                <c:pt idx="1">
                  <c:v>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E4-4758-BECD-5F40433F0A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Esmane kontroll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E4-4758-BECD-5F40433F0A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 hinnang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35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E4-4758-BECD-5F40433F0A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TK hinnang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46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E4-4758-BECD-5F40433F0AE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Arutelu komisjonis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37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1C-48AD-A792-601D89FF8EA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Läbirääkimised/otsuse vormistamine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Sheet1!$G$2:$G$3</c:f>
              <c:numCache>
                <c:formatCode>General</c:formatCode>
                <c:ptCount val="2"/>
                <c:pt idx="0">
                  <c:v>214</c:v>
                </c:pt>
                <c:pt idx="1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1C-48AD-A792-601D89FF8E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6591680"/>
        <c:axId val="496590040"/>
      </c:barChart>
      <c:catAx>
        <c:axId val="49659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96590040"/>
        <c:crosses val="autoZero"/>
        <c:auto val="1"/>
        <c:lblAlgn val="ctr"/>
        <c:lblOffset val="100"/>
        <c:noMultiLvlLbl val="0"/>
      </c:catAx>
      <c:valAx>
        <c:axId val="496590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965916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260531443231436E-2"/>
          <c:y val="0.81850001585140664"/>
          <c:w val="0.73954442288916789"/>
          <c:h val="0.163994517710615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0.55753</cdr:x>
      <cdr:y>0.85785</cdr:y>
    </cdr:from>
    <cdr:to>
      <cdr:x>0.65683</cdr:x>
      <cdr:y>0.88798</cdr:y>
    </cdr:to>
    <cdr:sp macro="" textlink="">
      <cdr:nvSpPr>
        <cdr:cNvPr id="2" name="Arrow: Down 1">
          <a:extLst xmlns:a="http://schemas.openxmlformats.org/drawingml/2006/main">
            <a:ext uri="{FF2B5EF4-FFF2-40B4-BE49-F238E27FC236}">
              <a16:creationId xmlns:a16="http://schemas.microsoft.com/office/drawing/2014/main" id="{BEF1BBB2-3318-4D86-B23B-1B3C5BB5C0F5}"/>
            </a:ext>
          </a:extLst>
        </cdr:cNvPr>
        <cdr:cNvSpPr/>
      </cdr:nvSpPr>
      <cdr:spPr>
        <a:xfrm xmlns:a="http://schemas.openxmlformats.org/drawingml/2006/main" rot="17994654">
          <a:off x="5075537" y="3113461"/>
          <a:ext cx="121970" cy="840038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3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t-EE" dirty="0">
            <a:solidFill>
              <a:schemeClr val="accent3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0.54535</cdr:x>
      <cdr:y>0.68218</cdr:y>
    </cdr:from>
    <cdr:to>
      <cdr:x>0.62342</cdr:x>
      <cdr:y>0.7</cdr:y>
    </cdr:to>
    <cdr:sp macro="" textlink="">
      <cdr:nvSpPr>
        <cdr:cNvPr id="2" name="Arrow: Down 1">
          <a:extLst xmlns:a="http://schemas.openxmlformats.org/drawingml/2006/main">
            <a:ext uri="{FF2B5EF4-FFF2-40B4-BE49-F238E27FC236}">
              <a16:creationId xmlns:a16="http://schemas.microsoft.com/office/drawing/2014/main" id="{BEF1BBB2-3318-4D86-B23B-1B3C5BB5C0F5}"/>
            </a:ext>
          </a:extLst>
        </cdr:cNvPr>
        <cdr:cNvSpPr/>
      </cdr:nvSpPr>
      <cdr:spPr>
        <a:xfrm xmlns:a="http://schemas.openxmlformats.org/drawingml/2006/main" rot="17994654">
          <a:off x="5150963" y="2520329"/>
          <a:ext cx="73917" cy="693105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3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t-EE" dirty="0">
            <a:solidFill>
              <a:schemeClr val="accent3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0.84973</cdr:x>
      <cdr:y>0.17105</cdr:y>
    </cdr:from>
    <cdr:to>
      <cdr:x>0.94856</cdr:x>
      <cdr:y>0.21651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4686358-92AF-49EC-8CAB-5E186ADDA3E1}"/>
            </a:ext>
          </a:extLst>
        </cdr:cNvPr>
        <cdr:cNvSpPr txBox="1"/>
      </cdr:nvSpPr>
      <cdr:spPr>
        <a:xfrm xmlns:a="http://schemas.openxmlformats.org/drawingml/2006/main">
          <a:off x="6701541" y="620474"/>
          <a:ext cx="779489" cy="164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t-EE" sz="1100" dirty="0"/>
        </a:p>
      </cdr:txBody>
    </cdr:sp>
  </cdr:relSizeAnchor>
  <cdr:relSizeAnchor xmlns:cdr="http://schemas.openxmlformats.org/drawingml/2006/chartDrawing">
    <cdr:from>
      <cdr:x>0.5</cdr:x>
      <cdr:y>0.67162</cdr:y>
    </cdr:from>
    <cdr:to>
      <cdr:x>0.61594</cdr:x>
      <cdr:y>0.75665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6C23899-F6BB-4ED2-9E43-7F0D60B8B5DF}"/>
            </a:ext>
          </a:extLst>
        </cdr:cNvPr>
        <cdr:cNvSpPr txBox="1"/>
      </cdr:nvSpPr>
      <cdr:spPr>
        <a:xfrm xmlns:a="http://schemas.openxmlformats.org/drawingml/2006/main">
          <a:off x="3943350" y="2436270"/>
          <a:ext cx="914384" cy="308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t-EE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0.84973</cdr:x>
      <cdr:y>0.17105</cdr:y>
    </cdr:from>
    <cdr:to>
      <cdr:x>0.94856</cdr:x>
      <cdr:y>0.21651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4686358-92AF-49EC-8CAB-5E186ADDA3E1}"/>
            </a:ext>
          </a:extLst>
        </cdr:cNvPr>
        <cdr:cNvSpPr txBox="1"/>
      </cdr:nvSpPr>
      <cdr:spPr>
        <a:xfrm xmlns:a="http://schemas.openxmlformats.org/drawingml/2006/main">
          <a:off x="6701541" y="620474"/>
          <a:ext cx="779489" cy="164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t-EE" sz="1100" dirty="0"/>
        </a:p>
      </cdr:txBody>
    </cdr:sp>
  </cdr:relSizeAnchor>
  <cdr:relSizeAnchor xmlns:cdr="http://schemas.openxmlformats.org/drawingml/2006/chartDrawing">
    <cdr:from>
      <cdr:x>0.5</cdr:x>
      <cdr:y>0.67162</cdr:y>
    </cdr:from>
    <cdr:to>
      <cdr:x>0.61594</cdr:x>
      <cdr:y>0.75665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6C23899-F6BB-4ED2-9E43-7F0D60B8B5DF}"/>
            </a:ext>
          </a:extLst>
        </cdr:cNvPr>
        <cdr:cNvSpPr txBox="1"/>
      </cdr:nvSpPr>
      <cdr:spPr>
        <a:xfrm xmlns:a="http://schemas.openxmlformats.org/drawingml/2006/main">
          <a:off x="3943350" y="2436270"/>
          <a:ext cx="914384" cy="308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t-EE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6BE753-18AD-46BA-A857-E2D1CF95A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21079-5A4E-4924-82F8-9B7C32D5CB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32A81-4B7C-4B44-81C6-242DC8E93C93}" type="datetime1">
              <a:rPr lang="et-EE" smtClean="0"/>
              <a:t>12.09.2023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2FCDD-C2E1-4344-A494-C4A0E753B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40566-80DA-4559-9F43-AFB88FD421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90AFF-01E7-4CC4-8405-AEFD5DE0803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297095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F8C49-5557-4F14-A378-C85BF1AFE31E}" type="datetime1">
              <a:rPr lang="et-EE" smtClean="0"/>
              <a:t>12.09.2023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BAA52-1EB5-4948-A06B-1ECA113F7AE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206996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95845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3997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/>
              <a:t>Eelmisel aastal 16 täismahus taotlust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415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2975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35205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/>
              <a:t>Kokku 27 otsust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08837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709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/>
              <a:t>24 taotlust</a:t>
            </a:r>
          </a:p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82408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/>
              <a:t>Kogu menetlus – 17 taotlust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74029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AA52-1EB5-4948-A06B-1ECA113F7AE7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454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4E9BBA8-714D-426E-8051-0D86F44A82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680E2F-3789-4AD2-BC3A-5DB053AF12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1138058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5083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5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6506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4058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32486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33003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628067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65194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176447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876955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44692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0706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Taustapildi lisamiseks aktiveeriga taust ja valige menüürealt „Insert“ &gt; „Picture“">
            <a:extLst>
              <a:ext uri="{FF2B5EF4-FFF2-40B4-BE49-F238E27FC236}">
                <a16:creationId xmlns:a16="http://schemas.microsoft.com/office/drawing/2014/main" id="{ED72BA91-E9EF-4998-A625-1F2ADDEF5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360000" rIns="0" bIns="0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t-EE"/>
              <a:t>Pildi lisamiseks vajutage ekraani keskel olvat pildiikooni. Teksti värv valige vastavalt pilditoonile.</a:t>
            </a:r>
            <a:br>
              <a:rPr lang="et-EE"/>
            </a:br>
            <a:r>
              <a:rPr lang="et-EE"/>
              <a:t>Kuna ikoon asub pealkirja tekstikasti all, tuleb korraks see eest ära liigutada.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8" y="5662613"/>
            <a:ext cx="2841380" cy="927344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ADC9D67-7DA9-4E4F-88FB-02CF2BD373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965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123970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5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556465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093601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561448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2303147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818385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776121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2499979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80220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89DF306-CCDF-41A0-8787-83AAD61EC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1E09707-F5F9-48E4-82E0-2F94DA6D3E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A3878AC-8258-4B0E-A6FB-922B3A2383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9570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278776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731427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1715843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1817829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74122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8483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3274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99275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8198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989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1397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9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5998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988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8150444-6954-4AFD-850E-F25993D0BB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2307B05-13AB-401E-9221-3E1EA8BE0D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AB5CC2F-F2FF-4FC9-912B-47176EBC23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15191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3274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99275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07138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8 - 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91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05244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5091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9566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402010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2519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2478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v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354073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17839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B92F1F7-77DE-449B-9124-1D5E04AC96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6EBBEBC-FE03-4E6D-946D-83BF54E266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E29B563-E2E7-4F70-9320-366DF909C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70984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455953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4257315-1516-4E70-89E5-4CE6CE88C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3297089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70077CF-B176-4BCE-B5B3-B48E71B0F4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5265009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FC93094-33D0-4F5D-A03A-0331251C07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12277482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7B95D506-ED7C-4307-91B8-A44E35B8F9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35705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8A19E79-3B8C-416F-B88F-4C5722D6C5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42062044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5947741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2311890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93380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307FE92-E10A-4F64-9CB6-2351776785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F25F4B9-514E-441A-88FC-F97059F59E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8414C2F-24D9-4FFF-92FB-654F7B387D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074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344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Taustapildi lisamiseks aktiveeriga taust ja valige menüürealt „Insert“ &gt; „Picture“">
            <a:extLst>
              <a:ext uri="{FF2B5EF4-FFF2-40B4-BE49-F238E27FC236}">
                <a16:creationId xmlns:a16="http://schemas.microsoft.com/office/drawing/2014/main" id="{ED72BA91-E9EF-4998-A625-1F2ADDEF5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360000" rIns="0" bIns="0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t-EE"/>
              <a:t>Pildi lisamiseks vajutage ekraani keskel olvat pildiikooni. Teksti värv valige vastavalt pilditoonile.</a:t>
            </a:r>
            <a:br>
              <a:rPr lang="et-EE"/>
            </a:br>
            <a:r>
              <a:rPr lang="et-EE"/>
              <a:t>Kuna ikoon asub pealkirja tekstikasti all, tuleb korraks see eest ära liigutada.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326" y="5662613"/>
            <a:ext cx="2841380" cy="9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2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7326" y="5662613"/>
            <a:ext cx="2841380" cy="9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6957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70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94" r:id="rId8"/>
    <p:sldLayoutId id="2147483695" r:id="rId9"/>
    <p:sldLayoutId id="2147483704" r:id="rId10"/>
    <p:sldLayoutId id="2147483705" r:id="rId11"/>
    <p:sldLayoutId id="2147483714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0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5" r:id="rId7"/>
    <p:sldLayoutId id="2147483700" r:id="rId8"/>
    <p:sldLayoutId id="2147483702" r:id="rId9"/>
    <p:sldLayoutId id="2147483703" r:id="rId10"/>
    <p:sldLayoutId id="2147483718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71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06" r:id="rId8"/>
    <p:sldLayoutId id="2147483707" r:id="rId9"/>
    <p:sldLayoutId id="2147483715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448118-8414-4E02-AC50-5ADCF09D7F40}"/>
              </a:ext>
            </a:extLst>
          </p:cNvPr>
          <p:cNvSpPr txBox="1"/>
          <p:nvPr userDrawn="1"/>
        </p:nvSpPr>
        <p:spPr>
          <a:xfrm>
            <a:off x="11388725" y="6237288"/>
            <a:ext cx="803275" cy="6207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31501465-C2EB-438E-B0D2-E33896D19766}" type="slidenum">
              <a:rPr lang="et-EE" sz="1000" smtClean="0">
                <a:solidFill>
                  <a:schemeClr val="accent6"/>
                </a:solidFill>
              </a:rPr>
              <a:t>‹#›</a:t>
            </a:fld>
            <a:endParaRPr lang="et-EE" sz="10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7" r:id="rId3"/>
    <p:sldLayoutId id="2147483696" r:id="rId4"/>
    <p:sldLayoutId id="2147483697" r:id="rId5"/>
    <p:sldLayoutId id="2147483698" r:id="rId6"/>
    <p:sldLayoutId id="2147483699" r:id="rId7"/>
    <p:sldLayoutId id="2147483701" r:id="rId8"/>
    <p:sldLayoutId id="2147483710" r:id="rId9"/>
    <p:sldLayoutId id="2147483711" r:id="rId10"/>
    <p:sldLayoutId id="2147483712" r:id="rId11"/>
    <p:sldLayoutId id="2147483713" r:id="rId12"/>
    <p:sldLayoutId id="2147483716" r:id="rId13"/>
    <p:sldLayoutId id="2147483717" r:id="rId14"/>
    <p:sldLayoutId id="2147483720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71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708" r:id="rId8"/>
    <p:sldLayoutId id="2147483709" r:id="rId9"/>
    <p:sldLayoutId id="2147483719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43885-64A8-40D5-91BD-8CF5E924E7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1933206"/>
            <a:ext cx="10585450" cy="2243691"/>
          </a:xfrm>
        </p:spPr>
        <p:txBody>
          <a:bodyPr/>
          <a:lstStyle/>
          <a:p>
            <a:r>
              <a:rPr lang="et-EE"/>
              <a:t>Kokkuvõte ravimite soodustaotluste menetlemisest ja ravimikomisjoni tööst 2022. 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6495D0-068C-497D-9B50-EA26F1E9FB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4484793"/>
            <a:ext cx="10585450" cy="276999"/>
          </a:xfrm>
        </p:spPr>
        <p:txBody>
          <a:bodyPr/>
          <a:lstStyle/>
          <a:p>
            <a:r>
              <a:rPr lang="et-EE" sz="2000"/>
              <a:t>Marta Danilov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FF009-127B-49A2-A2AE-10C2E85DC3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/>
              <a:t>28.04.2023</a:t>
            </a:r>
          </a:p>
        </p:txBody>
      </p:sp>
    </p:spTree>
    <p:extLst>
      <p:ext uri="{BB962C8B-B14F-4D97-AF65-F5344CB8AC3E}">
        <p14:creationId xmlns:p14="http://schemas.microsoft.com/office/powerpoint/2010/main" val="3859253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12F19F-CD5B-4781-8CA0-D11E7F86F2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447139"/>
            <a:ext cx="10585450" cy="443198"/>
          </a:xfrm>
        </p:spPr>
        <p:txBody>
          <a:bodyPr anchor="b">
            <a:normAutofit/>
          </a:bodyPr>
          <a:lstStyle/>
          <a:p>
            <a:r>
              <a:rPr lang="et-EE"/>
              <a:t>Taotluste menetlemise tähtajad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53A0E-6468-4C59-A228-0782A55E4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1181667"/>
            <a:ext cx="10585450" cy="4817689"/>
          </a:xfrm>
        </p:spPr>
        <p:txBody>
          <a:bodyPr anchor="t">
            <a:normAutofit/>
          </a:bodyPr>
          <a:lstStyle/>
          <a:p>
            <a:endParaRPr lang="et-EE" sz="1800" b="0" i="0" u="none" strike="noStrike" baseline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16D79056-115A-4F56-8789-840E964B93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633526"/>
              </p:ext>
            </p:extLst>
          </p:nvPr>
        </p:nvGraphicFramePr>
        <p:xfrm>
          <a:off x="1444776" y="1646430"/>
          <a:ext cx="9464040" cy="435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715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12F19F-CD5B-4781-8CA0-D11E7F86F2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447139"/>
            <a:ext cx="10585450" cy="443198"/>
          </a:xfrm>
        </p:spPr>
        <p:txBody>
          <a:bodyPr anchor="b">
            <a:normAutofit/>
          </a:bodyPr>
          <a:lstStyle/>
          <a:p>
            <a:r>
              <a:rPr lang="et-EE"/>
              <a:t>Taotluste menetlemise tähtajad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53A0E-6468-4C59-A228-0782A55E4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1181667"/>
            <a:ext cx="10585450" cy="4918881"/>
          </a:xfrm>
        </p:spPr>
        <p:txBody>
          <a:bodyPr anchor="t">
            <a:normAutofit fontScale="92500" lnSpcReduction="10000"/>
          </a:bodyPr>
          <a:lstStyle/>
          <a:p>
            <a:endParaRPr lang="et-EE" sz="1800" b="0" i="0" u="none" strike="noStrike" baseline="0">
              <a:solidFill>
                <a:srgbClr val="000000"/>
              </a:solidFill>
            </a:endParaRPr>
          </a:p>
          <a:p>
            <a:endParaRPr lang="et-EE" sz="1800" b="0">
              <a:solidFill>
                <a:srgbClr val="000000"/>
              </a:solidFill>
            </a:endParaRPr>
          </a:p>
          <a:p>
            <a:endParaRPr lang="et-EE" sz="1800" b="0" i="0" u="none" strike="noStrike" baseline="0">
              <a:solidFill>
                <a:srgbClr val="000000"/>
              </a:solidFill>
            </a:endParaRPr>
          </a:p>
          <a:p>
            <a:endParaRPr lang="et-EE" sz="1800" b="0">
              <a:solidFill>
                <a:srgbClr val="000000"/>
              </a:solidFill>
            </a:endParaRPr>
          </a:p>
          <a:p>
            <a:endParaRPr lang="et-EE" sz="1800" b="0" i="0" u="none" strike="noStrike" baseline="0">
              <a:solidFill>
                <a:srgbClr val="000000"/>
              </a:solidFill>
            </a:endParaRPr>
          </a:p>
          <a:p>
            <a:endParaRPr lang="et-EE" sz="1800" b="0">
              <a:solidFill>
                <a:srgbClr val="000000"/>
              </a:solidFill>
            </a:endParaRPr>
          </a:p>
          <a:p>
            <a:endParaRPr lang="et-EE" sz="1800" b="0" i="0" u="none" strike="noStrike" baseline="0">
              <a:solidFill>
                <a:srgbClr val="000000"/>
              </a:solidFill>
            </a:endParaRPr>
          </a:p>
          <a:p>
            <a:endParaRPr lang="et-EE" sz="1800" b="0">
              <a:solidFill>
                <a:srgbClr val="000000"/>
              </a:solidFill>
            </a:endParaRPr>
          </a:p>
          <a:p>
            <a:endParaRPr lang="et-EE" sz="1800" b="0" i="0" u="none" strike="noStrike" baseline="0">
              <a:solidFill>
                <a:srgbClr val="000000"/>
              </a:solidFill>
            </a:endParaRPr>
          </a:p>
          <a:p>
            <a:endParaRPr lang="et-EE" sz="1800" b="0">
              <a:solidFill>
                <a:srgbClr val="000000"/>
              </a:solidFill>
            </a:endParaRPr>
          </a:p>
          <a:p>
            <a:endParaRPr lang="et-EE" sz="1800" b="0" i="0" u="none" strike="noStrike" baseline="0">
              <a:solidFill>
                <a:srgbClr val="000000"/>
              </a:solidFill>
            </a:endParaRPr>
          </a:p>
          <a:p>
            <a:endParaRPr lang="et-EE" sz="1800" b="0">
              <a:solidFill>
                <a:srgbClr val="000000"/>
              </a:solidFill>
            </a:endParaRPr>
          </a:p>
          <a:p>
            <a:endParaRPr lang="et-EE" sz="1800" b="0" i="0" u="none" strike="noStrike" baseline="0">
              <a:solidFill>
                <a:srgbClr val="000000"/>
              </a:solidFill>
            </a:endParaRPr>
          </a:p>
          <a:p>
            <a:endParaRPr lang="et-EE" sz="1800" b="0" i="0" u="none" strike="noStrike" baseline="0">
              <a:solidFill>
                <a:srgbClr val="000000"/>
              </a:solidFill>
            </a:endParaRPr>
          </a:p>
          <a:p>
            <a:r>
              <a:rPr lang="et-EE" sz="1000" b="0" i="0" u="none" strike="noStrike" baseline="0">
                <a:solidFill>
                  <a:srgbClr val="000000"/>
                </a:solidFill>
              </a:rPr>
              <a:t>* v.a </a:t>
            </a:r>
            <a:r>
              <a:rPr lang="et-EE" sz="1000" b="0" i="0" u="none" strike="noStrike" baseline="0" err="1">
                <a:solidFill>
                  <a:srgbClr val="000000"/>
                </a:solidFill>
              </a:rPr>
              <a:t>Cystadane</a:t>
            </a:r>
            <a:r>
              <a:rPr lang="et-EE" sz="1000" b="0" i="0" u="none" strike="noStrike" baseline="0">
                <a:solidFill>
                  <a:srgbClr val="000000"/>
                </a:solidFill>
              </a:rPr>
              <a:t> taotlus, kus aeg taotluse esitamiseni oli 5208 päeva</a:t>
            </a: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16D79056-115A-4F56-8789-840E964B93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03289"/>
              </p:ext>
            </p:extLst>
          </p:nvPr>
        </p:nvGraphicFramePr>
        <p:xfrm>
          <a:off x="1363980" y="1348640"/>
          <a:ext cx="9464040" cy="435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207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12F19F-CD5B-4781-8CA0-D11E7F86F2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447139"/>
            <a:ext cx="10585450" cy="443198"/>
          </a:xfrm>
        </p:spPr>
        <p:txBody>
          <a:bodyPr anchor="b">
            <a:normAutofit/>
          </a:bodyPr>
          <a:lstStyle/>
          <a:p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53A0E-6468-4C59-A228-0782A55E4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1181667"/>
            <a:ext cx="10585450" cy="4978988"/>
          </a:xfrm>
        </p:spPr>
        <p:txBody>
          <a:bodyPr anchor="t">
            <a:normAutofit/>
          </a:bodyPr>
          <a:lstStyle/>
          <a:p>
            <a:r>
              <a:rPr lang="et-EE" sz="3200"/>
              <a:t>SOODUSRAVIMID</a:t>
            </a:r>
            <a:endParaRPr lang="et-EE" b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7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12F19F-CD5B-4781-8CA0-D11E7F86F2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447139"/>
            <a:ext cx="10585450" cy="443198"/>
          </a:xfrm>
        </p:spPr>
        <p:txBody>
          <a:bodyPr anchor="b">
            <a:normAutofit/>
          </a:bodyPr>
          <a:lstStyle/>
          <a:p>
            <a:r>
              <a:rPr lang="et-EE"/>
              <a:t>Taotluste laekumine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53A0E-6468-4C59-A228-0782A55E4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1181667"/>
            <a:ext cx="10585450" cy="4978988"/>
          </a:xfrm>
        </p:spPr>
        <p:txBody>
          <a:bodyPr anchor="t">
            <a:normAutofit/>
          </a:bodyPr>
          <a:lstStyle/>
          <a:p>
            <a:r>
              <a:rPr lang="et-EE" b="0">
                <a:solidFill>
                  <a:schemeClr val="tx2"/>
                </a:solidFill>
              </a:rPr>
              <a:t>Kokku laekus </a:t>
            </a:r>
            <a:r>
              <a:rPr lang="et-EE">
                <a:solidFill>
                  <a:schemeClr val="tx2"/>
                </a:solidFill>
              </a:rPr>
              <a:t>142</a:t>
            </a:r>
            <a:r>
              <a:rPr lang="et-EE" b="0">
                <a:solidFill>
                  <a:schemeClr val="tx2"/>
                </a:solidFill>
              </a:rPr>
              <a:t> taotlust: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>
                <a:solidFill>
                  <a:schemeClr val="tx2"/>
                </a:solidFill>
              </a:rPr>
              <a:t>109</a:t>
            </a:r>
            <a:r>
              <a:rPr lang="et-EE" b="0">
                <a:solidFill>
                  <a:schemeClr val="tx2"/>
                </a:solidFill>
              </a:rPr>
              <a:t> lihtsustatud korras menetletud taotlust (sama toimeaine ja manustamisviisiga ravim juba loetelus olemas)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>
                <a:solidFill>
                  <a:schemeClr val="tx2"/>
                </a:solidFill>
              </a:rPr>
              <a:t>33 nn täismahus taotlust</a:t>
            </a:r>
            <a:r>
              <a:rPr lang="et-EE" b="0">
                <a:solidFill>
                  <a:schemeClr val="tx2"/>
                </a:solidFill>
              </a:rPr>
              <a:t>: 21 uue ravimi taotlust, 8 loetelus olevale ravimile uue näidustuse andmise taotlust ja 4 väljakirjutamise tingimuste muutmise taotlust</a:t>
            </a:r>
          </a:p>
        </p:txBody>
      </p:sp>
    </p:spTree>
    <p:extLst>
      <p:ext uri="{BB962C8B-B14F-4D97-AF65-F5344CB8AC3E}">
        <p14:creationId xmlns:p14="http://schemas.microsoft.com/office/powerpoint/2010/main" val="366906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12F19F-CD5B-4781-8CA0-D11E7F86F2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447139"/>
            <a:ext cx="10585450" cy="443198"/>
          </a:xfrm>
        </p:spPr>
        <p:txBody>
          <a:bodyPr anchor="b">
            <a:normAutofit/>
          </a:bodyPr>
          <a:lstStyle/>
          <a:p>
            <a:r>
              <a:rPr lang="et-EE"/>
              <a:t>Taotluste laekumine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53A0E-6468-4C59-A228-0782A55E4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1048215"/>
            <a:ext cx="10585450" cy="4919448"/>
          </a:xfrm>
        </p:spPr>
        <p:txBody>
          <a:bodyPr anchor="t">
            <a:normAutofit/>
          </a:bodyPr>
          <a:lstStyle/>
          <a:p>
            <a:endParaRPr lang="et-EE" b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20FE669E-A6F4-4584-8C79-09260695A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296359"/>
              </p:ext>
            </p:extLst>
          </p:nvPr>
        </p:nvGraphicFramePr>
        <p:xfrm>
          <a:off x="1363980" y="1112520"/>
          <a:ext cx="9464040" cy="48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823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12F19F-CD5B-4781-8CA0-D11E7F86F2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447139"/>
            <a:ext cx="10585450" cy="443198"/>
          </a:xfrm>
        </p:spPr>
        <p:txBody>
          <a:bodyPr anchor="b">
            <a:normAutofit/>
          </a:bodyPr>
          <a:lstStyle/>
          <a:p>
            <a:r>
              <a:rPr lang="et-EE" sz="3200"/>
              <a:t>Ravimikomisjon/haiglaravimite komisjon 2022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53A0E-6468-4C59-A228-0782A55E4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1126273"/>
            <a:ext cx="10585450" cy="4841390"/>
          </a:xfrm>
        </p:spPr>
        <p:txBody>
          <a:bodyPr anchor="t">
            <a:normAutofit/>
          </a:bodyPr>
          <a:lstStyle/>
          <a:p>
            <a:r>
              <a:rPr lang="et-EE" sz="2400" b="0">
                <a:solidFill>
                  <a:schemeClr val="tx2"/>
                </a:solidFill>
              </a:rPr>
              <a:t>Kokku toimus 9 koosolekut ja 1 elektrooniline koosolek. Arutati 59 päevakorrapunkti.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>
                <a:solidFill>
                  <a:schemeClr val="tx2"/>
                </a:solidFill>
              </a:rPr>
              <a:t>17</a:t>
            </a:r>
            <a:r>
              <a:rPr lang="et-EE" sz="2400" b="0">
                <a:solidFill>
                  <a:schemeClr val="tx2"/>
                </a:solidFill>
              </a:rPr>
              <a:t> uue soodusravimi/näidustuse taotluse arutelu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>
                <a:solidFill>
                  <a:schemeClr val="tx2"/>
                </a:solidFill>
              </a:rPr>
              <a:t>11 </a:t>
            </a:r>
            <a:r>
              <a:rPr lang="et-EE" sz="2400" b="0">
                <a:solidFill>
                  <a:schemeClr val="tx2"/>
                </a:solidFill>
              </a:rPr>
              <a:t>ettepanekut muuta loetelus olevate ravimite väljakirjutamise tingimusi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>
                <a:solidFill>
                  <a:schemeClr val="tx2"/>
                </a:solidFill>
              </a:rPr>
              <a:t>27</a:t>
            </a:r>
            <a:r>
              <a:rPr lang="et-EE" sz="2400" b="0">
                <a:solidFill>
                  <a:schemeClr val="tx2"/>
                </a:solidFill>
              </a:rPr>
              <a:t> haiglaravimi taotlust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>
                <a:solidFill>
                  <a:schemeClr val="tx2"/>
                </a:solidFill>
              </a:rPr>
              <a:t>1</a:t>
            </a:r>
            <a:r>
              <a:rPr lang="et-EE" sz="2400" b="0">
                <a:solidFill>
                  <a:schemeClr val="tx2"/>
                </a:solidFill>
              </a:rPr>
              <a:t> lisaküsimus - taotlus </a:t>
            </a:r>
            <a:r>
              <a:rPr lang="et-EE" sz="2400" b="0" err="1">
                <a:solidFill>
                  <a:schemeClr val="tx2"/>
                </a:solidFill>
              </a:rPr>
              <a:t>välisravina</a:t>
            </a:r>
            <a:r>
              <a:rPr lang="et-EE" sz="2400" b="0">
                <a:solidFill>
                  <a:schemeClr val="tx2"/>
                </a:solidFill>
              </a:rPr>
              <a:t> ravimi </a:t>
            </a:r>
            <a:r>
              <a:rPr lang="et-EE" sz="2400" b="0" err="1">
                <a:solidFill>
                  <a:schemeClr val="tx2"/>
                </a:solidFill>
              </a:rPr>
              <a:t>tisageenlekleutseel</a:t>
            </a:r>
            <a:r>
              <a:rPr lang="et-EE" sz="2400" b="0">
                <a:solidFill>
                  <a:schemeClr val="tx2"/>
                </a:solidFill>
              </a:rPr>
              <a:t> (</a:t>
            </a:r>
            <a:r>
              <a:rPr lang="et-EE" sz="2400" b="0" err="1">
                <a:solidFill>
                  <a:schemeClr val="tx2"/>
                </a:solidFill>
              </a:rPr>
              <a:t>Kymriah</a:t>
            </a:r>
            <a:r>
              <a:rPr lang="et-EE" sz="2400" b="0">
                <a:solidFill>
                  <a:schemeClr val="tx2"/>
                </a:solidFill>
              </a:rPr>
              <a:t>) rahastamiseks </a:t>
            </a:r>
            <a:r>
              <a:rPr lang="et-EE" sz="2400" b="0" err="1">
                <a:solidFill>
                  <a:schemeClr val="tx2"/>
                </a:solidFill>
              </a:rPr>
              <a:t>retsidiveerunud</a:t>
            </a:r>
            <a:r>
              <a:rPr lang="et-EE" sz="2400" b="0">
                <a:solidFill>
                  <a:schemeClr val="tx2"/>
                </a:solidFill>
              </a:rPr>
              <a:t> ägeda </a:t>
            </a:r>
            <a:r>
              <a:rPr lang="et-EE" sz="2400" b="0" err="1">
                <a:solidFill>
                  <a:schemeClr val="tx2"/>
                </a:solidFill>
              </a:rPr>
              <a:t>lümfoblastse</a:t>
            </a:r>
            <a:r>
              <a:rPr lang="et-EE" sz="2400" b="0">
                <a:solidFill>
                  <a:schemeClr val="tx2"/>
                </a:solidFill>
              </a:rPr>
              <a:t> leukeemia korral</a:t>
            </a:r>
          </a:p>
          <a:p>
            <a:r>
              <a:rPr lang="et-EE" sz="1600" b="0">
                <a:solidFill>
                  <a:schemeClr val="tx2"/>
                </a:solidFill>
              </a:rPr>
              <a:t>(Tervisekassa algatusi 6 ja seltside ettepanekuid 4)</a:t>
            </a:r>
          </a:p>
          <a:p>
            <a:endParaRPr lang="et-EE" sz="1600" b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3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12F19F-CD5B-4781-8CA0-D11E7F86F2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447139"/>
            <a:ext cx="10585450" cy="443198"/>
          </a:xfrm>
        </p:spPr>
        <p:txBody>
          <a:bodyPr anchor="b">
            <a:normAutofit/>
          </a:bodyPr>
          <a:lstStyle/>
          <a:p>
            <a:r>
              <a:rPr lang="et-EE"/>
              <a:t>Ravimikomisjoni otsused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53A0E-6468-4C59-A228-0782A55E4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1126958"/>
            <a:ext cx="10771691" cy="4604084"/>
          </a:xfrm>
        </p:spPr>
        <p:txBody>
          <a:bodyPr anchor="t">
            <a:normAutofit/>
          </a:bodyPr>
          <a:lstStyle/>
          <a:p>
            <a:endParaRPr lang="et-EE" sz="1800" b="0" i="0" u="none" strike="noStrike" baseline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90C7A984-2C6B-4A1D-9C61-D758246ADD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749354"/>
              </p:ext>
            </p:extLst>
          </p:nvPr>
        </p:nvGraphicFramePr>
        <p:xfrm>
          <a:off x="803275" y="1126958"/>
          <a:ext cx="10151513" cy="4857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0341FEA0-58C4-4068-814E-1B3825A54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300330"/>
              </p:ext>
            </p:extLst>
          </p:nvPr>
        </p:nvGraphicFramePr>
        <p:xfrm>
          <a:off x="7726679" y="3751693"/>
          <a:ext cx="3070339" cy="2215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159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12F19F-CD5B-4781-8CA0-D11E7F86F2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447139"/>
            <a:ext cx="10585450" cy="443198"/>
          </a:xfrm>
        </p:spPr>
        <p:txBody>
          <a:bodyPr anchor="b">
            <a:normAutofit/>
          </a:bodyPr>
          <a:lstStyle/>
          <a:p>
            <a:r>
              <a:rPr lang="et-EE"/>
              <a:t>Haiglaravimite komisjoni otsused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53A0E-6468-4C59-A228-0782A55E4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4" y="1126273"/>
            <a:ext cx="10771691" cy="4841390"/>
          </a:xfrm>
        </p:spPr>
        <p:txBody>
          <a:bodyPr anchor="t">
            <a:normAutofit/>
          </a:bodyPr>
          <a:lstStyle/>
          <a:p>
            <a:endParaRPr lang="et-EE" b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F20B1735-5981-4657-ACF3-5DE166F00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097845"/>
              </p:ext>
            </p:extLst>
          </p:nvPr>
        </p:nvGraphicFramePr>
        <p:xfrm>
          <a:off x="926520" y="1126273"/>
          <a:ext cx="9800619" cy="4667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6079E2DB-2EDD-4166-8CC0-ADA785A34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436788"/>
              </p:ext>
            </p:extLst>
          </p:nvPr>
        </p:nvGraphicFramePr>
        <p:xfrm>
          <a:off x="7006470" y="3647725"/>
          <a:ext cx="3370837" cy="202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150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12F19F-CD5B-4781-8CA0-D11E7F86F2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447139"/>
            <a:ext cx="10585450" cy="443198"/>
          </a:xfrm>
        </p:spPr>
        <p:txBody>
          <a:bodyPr anchor="b">
            <a:normAutofit/>
          </a:bodyPr>
          <a:lstStyle/>
          <a:p>
            <a:r>
              <a:rPr lang="et-EE" sz="3200"/>
              <a:t>Taotluste menetlemise tähtajad 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53A0E-6468-4C59-A228-0782A55E4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1126958"/>
            <a:ext cx="10585450" cy="4838944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360"/>
              </a:spcBef>
              <a:spcAft>
                <a:spcPts val="720"/>
              </a:spcAft>
              <a:buNone/>
            </a:pPr>
            <a:r>
              <a:rPr lang="et-EE" sz="2000" b="0">
                <a:solidFill>
                  <a:schemeClr val="tx2"/>
                </a:solidFill>
              </a:rPr>
              <a:t>2022. a </a:t>
            </a:r>
            <a:r>
              <a:rPr lang="et-EE" b="0">
                <a:solidFill>
                  <a:schemeClr val="tx2"/>
                </a:solidFill>
              </a:rPr>
              <a:t>Tervise</a:t>
            </a:r>
            <a:r>
              <a:rPr lang="et-EE" sz="2000" b="0">
                <a:solidFill>
                  <a:schemeClr val="tx2"/>
                </a:solidFill>
              </a:rPr>
              <a:t>kassa juhatuse otsusega loetellu lisatud või taotleja poolt tagasi võetud/muudetud </a:t>
            </a:r>
            <a:r>
              <a:rPr lang="et-EE" b="0">
                <a:solidFill>
                  <a:schemeClr val="tx2"/>
                </a:solidFill>
              </a:rPr>
              <a:t>taotlused ning</a:t>
            </a:r>
            <a:r>
              <a:rPr lang="et-EE" sz="2000" b="0">
                <a:solidFill>
                  <a:schemeClr val="tx2"/>
                </a:solidFill>
              </a:rPr>
              <a:t> 2022. a komisjonis arutatud negatiivse soovituse saanud või läbirääkimiste faasis olevad täismahus taotlused. </a:t>
            </a:r>
          </a:p>
          <a:p>
            <a:pPr>
              <a:lnSpc>
                <a:spcPct val="102000"/>
              </a:lnSpc>
              <a:spcBef>
                <a:spcPts val="360"/>
              </a:spcBef>
              <a:spcAft>
                <a:spcPts val="720"/>
              </a:spcAft>
              <a:buFont typeface="Wingdings" panose="05000000000000000000" pitchFamily="2" charset="2"/>
              <a:buChar char="Ø"/>
            </a:pPr>
            <a:r>
              <a:rPr lang="et-EE" b="0">
                <a:solidFill>
                  <a:schemeClr val="tx2"/>
                </a:solidFill>
              </a:rPr>
              <a:t>TK</a:t>
            </a:r>
            <a:r>
              <a:rPr lang="et-EE" sz="2000" b="0">
                <a:solidFill>
                  <a:schemeClr val="tx2"/>
                </a:solidFill>
              </a:rPr>
              <a:t> tegi vastuvõtukontrolli:</a:t>
            </a:r>
          </a:p>
          <a:p>
            <a:pPr marL="0" indent="0">
              <a:lnSpc>
                <a:spcPct val="102000"/>
              </a:lnSpc>
              <a:spcBef>
                <a:spcPts val="360"/>
              </a:spcBef>
              <a:spcAft>
                <a:spcPts val="720"/>
              </a:spcAft>
              <a:buNone/>
            </a:pPr>
            <a:r>
              <a:rPr lang="et-EE" sz="2000" b="0">
                <a:solidFill>
                  <a:schemeClr val="tx2"/>
                </a:solidFill>
              </a:rPr>
              <a:t>Keskmiselt </a:t>
            </a:r>
            <a:r>
              <a:rPr lang="et-EE">
                <a:solidFill>
                  <a:schemeClr val="tx2"/>
                </a:solidFill>
              </a:rPr>
              <a:t>9</a:t>
            </a:r>
            <a:r>
              <a:rPr lang="et-EE" sz="2000">
                <a:solidFill>
                  <a:schemeClr val="tx2"/>
                </a:solidFill>
              </a:rPr>
              <a:t> päeva </a:t>
            </a:r>
            <a:r>
              <a:rPr lang="et-EE" sz="2000" b="0">
                <a:solidFill>
                  <a:schemeClr val="tx2"/>
                </a:solidFill>
              </a:rPr>
              <a:t>jooksul</a:t>
            </a:r>
          </a:p>
          <a:p>
            <a:pPr>
              <a:lnSpc>
                <a:spcPct val="102000"/>
              </a:lnSpc>
              <a:spcBef>
                <a:spcPts val="360"/>
              </a:spcBef>
              <a:spcAft>
                <a:spcPts val="720"/>
              </a:spcAft>
              <a:buFont typeface="Wingdings" panose="05000000000000000000" pitchFamily="2" charset="2"/>
              <a:buChar char="Ø"/>
            </a:pPr>
            <a:r>
              <a:rPr lang="et-EE" sz="2000" b="0">
                <a:solidFill>
                  <a:schemeClr val="tx2"/>
                </a:solidFill>
              </a:rPr>
              <a:t>RA arvamuse laekumine:</a:t>
            </a:r>
          </a:p>
          <a:p>
            <a:pPr marL="0" indent="0">
              <a:lnSpc>
                <a:spcPct val="102000"/>
              </a:lnSpc>
              <a:spcBef>
                <a:spcPts val="360"/>
              </a:spcBef>
              <a:spcAft>
                <a:spcPts val="720"/>
              </a:spcAft>
              <a:buNone/>
            </a:pPr>
            <a:r>
              <a:rPr lang="et-EE" sz="2000" b="0">
                <a:solidFill>
                  <a:schemeClr val="tx2"/>
                </a:solidFill>
              </a:rPr>
              <a:t>Keskmiselt </a:t>
            </a:r>
            <a:r>
              <a:rPr lang="et-EE">
                <a:solidFill>
                  <a:schemeClr val="tx2"/>
                </a:solidFill>
              </a:rPr>
              <a:t>35</a:t>
            </a:r>
            <a:r>
              <a:rPr lang="et-EE" sz="2000">
                <a:solidFill>
                  <a:schemeClr val="tx2"/>
                </a:solidFill>
              </a:rPr>
              <a:t> päeva </a:t>
            </a:r>
            <a:r>
              <a:rPr lang="et-EE" sz="2000" b="0">
                <a:solidFill>
                  <a:schemeClr val="tx2"/>
                </a:solidFill>
              </a:rPr>
              <a:t>jooksul</a:t>
            </a:r>
          </a:p>
          <a:p>
            <a:pPr>
              <a:lnSpc>
                <a:spcPct val="102000"/>
              </a:lnSpc>
              <a:spcBef>
                <a:spcPts val="360"/>
              </a:spcBef>
              <a:spcAft>
                <a:spcPts val="720"/>
              </a:spcAft>
              <a:buFont typeface="Wingdings" panose="05000000000000000000" pitchFamily="2" charset="2"/>
              <a:buChar char="Ø"/>
            </a:pPr>
            <a:r>
              <a:rPr lang="et-EE" sz="2000" b="0">
                <a:solidFill>
                  <a:schemeClr val="tx2"/>
                </a:solidFill>
              </a:rPr>
              <a:t>TK arvamuse laekumine: </a:t>
            </a:r>
          </a:p>
          <a:p>
            <a:pPr marL="0" indent="0">
              <a:lnSpc>
                <a:spcPct val="102000"/>
              </a:lnSpc>
              <a:spcBef>
                <a:spcPts val="360"/>
              </a:spcBef>
              <a:spcAft>
                <a:spcPts val="720"/>
              </a:spcAft>
              <a:buNone/>
            </a:pPr>
            <a:r>
              <a:rPr lang="et-EE" sz="2000" b="0">
                <a:solidFill>
                  <a:schemeClr val="tx2"/>
                </a:solidFill>
              </a:rPr>
              <a:t>Keskmiselt </a:t>
            </a:r>
            <a:r>
              <a:rPr lang="et-EE">
                <a:solidFill>
                  <a:schemeClr val="tx2"/>
                </a:solidFill>
              </a:rPr>
              <a:t>46</a:t>
            </a:r>
            <a:r>
              <a:rPr lang="et-EE" sz="2000">
                <a:solidFill>
                  <a:schemeClr val="tx2"/>
                </a:solidFill>
              </a:rPr>
              <a:t> päeva </a:t>
            </a:r>
            <a:r>
              <a:rPr lang="et-EE" sz="2000" b="0">
                <a:solidFill>
                  <a:schemeClr val="tx2"/>
                </a:solidFill>
              </a:rPr>
              <a:t>jooksul</a:t>
            </a:r>
            <a:endParaRPr lang="et-EE" b="0" i="0" u="none" strike="noStrike" baseline="0">
              <a:solidFill>
                <a:schemeClr val="tx2"/>
              </a:solidFill>
            </a:endParaRPr>
          </a:p>
          <a:p>
            <a:endParaRPr lang="et-EE" b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8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12F19F-CD5B-4781-8CA0-D11E7F86F2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447139"/>
            <a:ext cx="10585450" cy="443198"/>
          </a:xfrm>
        </p:spPr>
        <p:txBody>
          <a:bodyPr anchor="b">
            <a:normAutofit/>
          </a:bodyPr>
          <a:lstStyle/>
          <a:p>
            <a:r>
              <a:rPr lang="et-EE" sz="3200"/>
              <a:t>Taotluste menetlemise tähtajad 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53A0E-6468-4C59-A228-0782A55E4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1181667"/>
            <a:ext cx="10585450" cy="4978988"/>
          </a:xfrm>
        </p:spPr>
        <p:txBody>
          <a:bodyPr anchor="t">
            <a:normAutofit/>
          </a:bodyPr>
          <a:lstStyle/>
          <a:p>
            <a:pPr>
              <a:lnSpc>
                <a:spcPct val="102000"/>
              </a:lnSpc>
              <a:spcBef>
                <a:spcPts val="360"/>
              </a:spcBef>
              <a:spcAft>
                <a:spcPts val="1440"/>
              </a:spcAft>
              <a:buFont typeface="Wingdings" panose="05000000000000000000" pitchFamily="2" charset="2"/>
              <a:buChar char="Ø"/>
            </a:pPr>
            <a:r>
              <a:rPr lang="et-EE" sz="2000" b="0">
                <a:solidFill>
                  <a:schemeClr val="tx2"/>
                </a:solidFill>
              </a:rPr>
              <a:t>Arutelu ravimikomisjonis toimub keskmiselt </a:t>
            </a:r>
            <a:r>
              <a:rPr lang="et-EE">
                <a:solidFill>
                  <a:schemeClr val="tx2"/>
                </a:solidFill>
              </a:rPr>
              <a:t>37</a:t>
            </a:r>
            <a:r>
              <a:rPr lang="et-EE" sz="2000">
                <a:solidFill>
                  <a:schemeClr val="tx2"/>
                </a:solidFill>
              </a:rPr>
              <a:t> päeva </a:t>
            </a:r>
            <a:r>
              <a:rPr lang="et-EE" sz="2000" b="0">
                <a:solidFill>
                  <a:schemeClr val="tx2"/>
                </a:solidFill>
              </a:rPr>
              <a:t>peale </a:t>
            </a:r>
            <a:r>
              <a:rPr lang="et-EE" b="0">
                <a:solidFill>
                  <a:schemeClr val="tx2"/>
                </a:solidFill>
              </a:rPr>
              <a:t>T</a:t>
            </a:r>
            <a:r>
              <a:rPr lang="et-EE" sz="2000" b="0">
                <a:solidFill>
                  <a:schemeClr val="tx2"/>
                </a:solidFill>
              </a:rPr>
              <a:t>K arvamuse laekumist*</a:t>
            </a:r>
          </a:p>
          <a:p>
            <a:pPr>
              <a:lnSpc>
                <a:spcPct val="102000"/>
              </a:lnSpc>
              <a:spcBef>
                <a:spcPts val="360"/>
              </a:spcBef>
              <a:spcAft>
                <a:spcPts val="1440"/>
              </a:spcAft>
              <a:buFont typeface="Wingdings" panose="05000000000000000000" pitchFamily="2" charset="2"/>
              <a:buChar char="Ø"/>
            </a:pPr>
            <a:r>
              <a:rPr lang="et-EE" b="0">
                <a:solidFill>
                  <a:schemeClr val="tx2"/>
                </a:solidFill>
              </a:rPr>
              <a:t>Tervise</a:t>
            </a:r>
            <a:r>
              <a:rPr lang="et-EE" sz="2000" b="0">
                <a:solidFill>
                  <a:schemeClr val="tx2"/>
                </a:solidFill>
              </a:rPr>
              <a:t>kassa juhatuse otsus vormistatakse keskmiselt </a:t>
            </a:r>
            <a:r>
              <a:rPr lang="et-EE">
                <a:solidFill>
                  <a:schemeClr val="tx2"/>
                </a:solidFill>
              </a:rPr>
              <a:t>214</a:t>
            </a:r>
            <a:r>
              <a:rPr lang="et-EE" sz="2000">
                <a:solidFill>
                  <a:schemeClr val="tx2"/>
                </a:solidFill>
              </a:rPr>
              <a:t> päeva </a:t>
            </a:r>
            <a:r>
              <a:rPr lang="et-EE" sz="2000" b="0">
                <a:solidFill>
                  <a:schemeClr val="tx2"/>
                </a:solidFill>
              </a:rPr>
              <a:t>peale komisjoni arutelu (sh aeg, mis on kulunud </a:t>
            </a:r>
            <a:r>
              <a:rPr lang="et-EE" sz="2000" b="0" err="1">
                <a:solidFill>
                  <a:schemeClr val="tx2"/>
                </a:solidFill>
              </a:rPr>
              <a:t>väljakirjutamistingimuste</a:t>
            </a:r>
            <a:r>
              <a:rPr lang="et-EE" sz="2000" b="0">
                <a:solidFill>
                  <a:schemeClr val="tx2"/>
                </a:solidFill>
              </a:rPr>
              <a:t> täpsustamiseks erialaspetsialistidega ja läbirääkimised hinnakokkuleppe sõlmimiseks müügiloa hoidjaga)</a:t>
            </a:r>
            <a:endParaRPr lang="et-EE" sz="2000" b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>
              <a:lnSpc>
                <a:spcPct val="102000"/>
              </a:lnSpc>
              <a:spcBef>
                <a:spcPts val="360"/>
              </a:spcBef>
              <a:spcAft>
                <a:spcPts val="1440"/>
              </a:spcAft>
              <a:buFont typeface="Wingdings" panose="05000000000000000000" pitchFamily="2" charset="2"/>
              <a:buChar char="Ø"/>
            </a:pPr>
            <a:r>
              <a:rPr lang="et-EE" sz="2000" b="0">
                <a:solidFill>
                  <a:schemeClr val="tx2"/>
                </a:solidFill>
              </a:rPr>
              <a:t>Kogu menetlus (taotluse laekumine kuni </a:t>
            </a:r>
            <a:r>
              <a:rPr lang="et-EE" b="0">
                <a:solidFill>
                  <a:schemeClr val="tx2"/>
                </a:solidFill>
              </a:rPr>
              <a:t>Tervise</a:t>
            </a:r>
            <a:r>
              <a:rPr lang="et-EE" sz="2000" b="0">
                <a:solidFill>
                  <a:schemeClr val="tx2"/>
                </a:solidFill>
              </a:rPr>
              <a:t>kassa juhatuse otsuseni/taotluse tagasi võtmiseni/muutmiseni,17 taotlust):</a:t>
            </a:r>
          </a:p>
          <a:p>
            <a:pPr marL="0" indent="0">
              <a:lnSpc>
                <a:spcPct val="102000"/>
              </a:lnSpc>
              <a:spcBef>
                <a:spcPts val="360"/>
              </a:spcBef>
              <a:spcAft>
                <a:spcPts val="1440"/>
              </a:spcAft>
              <a:buNone/>
            </a:pPr>
            <a:r>
              <a:rPr lang="et-EE" sz="2000" b="0">
                <a:solidFill>
                  <a:schemeClr val="tx2"/>
                </a:solidFill>
              </a:rPr>
              <a:t>keskmiselt </a:t>
            </a:r>
            <a:r>
              <a:rPr lang="et-EE" sz="2000">
                <a:solidFill>
                  <a:schemeClr val="tx2"/>
                </a:solidFill>
              </a:rPr>
              <a:t>355 päeva*</a:t>
            </a:r>
          </a:p>
          <a:p>
            <a:pPr marL="0" indent="0">
              <a:lnSpc>
                <a:spcPct val="102000"/>
              </a:lnSpc>
              <a:spcBef>
                <a:spcPts val="360"/>
              </a:spcBef>
              <a:spcAft>
                <a:spcPts val="1440"/>
              </a:spcAft>
              <a:buNone/>
            </a:pPr>
            <a:endParaRPr lang="et-EE">
              <a:solidFill>
                <a:schemeClr val="tx2"/>
              </a:solidFill>
            </a:endParaRPr>
          </a:p>
          <a:p>
            <a:pPr marL="0" indent="0">
              <a:lnSpc>
                <a:spcPct val="102000"/>
              </a:lnSpc>
              <a:spcBef>
                <a:spcPts val="360"/>
              </a:spcBef>
              <a:spcAft>
                <a:spcPts val="1440"/>
              </a:spcAft>
              <a:buNone/>
            </a:pPr>
            <a:endParaRPr lang="et-EE" sz="2000">
              <a:solidFill>
                <a:schemeClr val="tx2"/>
              </a:solidFill>
            </a:endParaRPr>
          </a:p>
          <a:p>
            <a:pPr marL="0" indent="0">
              <a:lnSpc>
                <a:spcPct val="102000"/>
              </a:lnSpc>
              <a:spcBef>
                <a:spcPts val="360"/>
              </a:spcBef>
              <a:spcAft>
                <a:spcPts val="1440"/>
              </a:spcAft>
              <a:buNone/>
            </a:pPr>
            <a:endParaRPr lang="et-EE" sz="2000">
              <a:solidFill>
                <a:schemeClr val="tx2"/>
              </a:solidFill>
            </a:endParaRPr>
          </a:p>
          <a:p>
            <a:pPr algn="l"/>
            <a:r>
              <a:rPr lang="et-EE" sz="900" b="0">
                <a:solidFill>
                  <a:schemeClr val="tx2"/>
                </a:solidFill>
              </a:rPr>
              <a:t>*maha on arvutatud päevad, mil taotleja on palunud ajapikendust TK arvamusele või komisjoni seisukohtadele vastamiseks</a:t>
            </a:r>
          </a:p>
        </p:txBody>
      </p:sp>
    </p:spTree>
    <p:extLst>
      <p:ext uri="{BB962C8B-B14F-4D97-AF65-F5344CB8AC3E}">
        <p14:creationId xmlns:p14="http://schemas.microsoft.com/office/powerpoint/2010/main" val="171769728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000"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8B8D2EDB-DC43-4AA2-A722-160B315246F6}"/>
    </a:ext>
  </a:extLst>
</a:theme>
</file>

<file path=ppt/theme/theme2.xml><?xml version="1.0" encoding="utf-8"?>
<a:theme xmlns:a="http://schemas.openxmlformats.org/drawingml/2006/main" name="Subtitle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85368373-0236-43F6-AE76-F26F784D13BA}"/>
    </a:ext>
  </a:extLst>
</a:theme>
</file>

<file path=ppt/theme/theme3.xml><?xml version="1.0" encoding="utf-8"?>
<a:theme xmlns:a="http://schemas.openxmlformats.org/drawingml/2006/main" name="Quotes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CA036D17-FBC3-4E08-99F3-F7B41D74F522}"/>
    </a:ext>
  </a:extLst>
</a:theme>
</file>

<file path=ppt/theme/theme4.xml><?xml version="1.0" encoding="utf-8"?>
<a:theme xmlns:a="http://schemas.openxmlformats.org/drawingml/2006/main" name="Content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450C8D2B-65EE-43FA-A93B-34CC383F9D40}"/>
    </a:ext>
  </a:extLst>
</a:theme>
</file>

<file path=ppt/theme/theme5.xml><?xml version="1.0" encoding="utf-8"?>
<a:theme xmlns:a="http://schemas.openxmlformats.org/drawingml/2006/main" name="Thank You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7A6F241F-D603-4143-8C7C-DCB175E0F06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BDCA591B6A0C40A89A12FA092306CE" ma:contentTypeVersion="19" ma:contentTypeDescription="Loo uus dokument" ma:contentTypeScope="" ma:versionID="bee2d692d04884cd141cae2d03ae35e9">
  <xsd:schema xmlns:xsd="http://www.w3.org/2001/XMLSchema" xmlns:xs="http://www.w3.org/2001/XMLSchema" xmlns:p="http://schemas.microsoft.com/office/2006/metadata/properties" xmlns:ns1="http://schemas.microsoft.com/sharepoint/v3" xmlns:ns2="ed1117d2-5fbc-45b8-89b7-8a266ac21c57" xmlns:ns3="e7bf95d9-f1f5-4b1c-adc1-ce49dd4ee1c2" targetNamespace="http://schemas.microsoft.com/office/2006/metadata/properties" ma:root="true" ma:fieldsID="6942f2516bd29dfccc820fa650f3dbab" ns1:_="" ns2:_="" ns3:_="">
    <xsd:import namespace="http://schemas.microsoft.com/sharepoint/v3"/>
    <xsd:import namespace="ed1117d2-5fbc-45b8-89b7-8a266ac21c57"/>
    <xsd:import namespace="e7bf95d9-f1f5-4b1c-adc1-ce49dd4ee1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Ühtse nõuetele vastavuse poliitika atribuudid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Ühtse nõuetele vastavuse poliitika kasutajaliidesetoim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1117d2-5fbc-45b8-89b7-8a266ac21c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Pildisildid" ma:readOnly="false" ma:fieldId="{5cf76f15-5ced-4ddc-b409-7134ff3c332f}" ma:taxonomyMulti="true" ma:sspId="d0dfdd9a-08aa-49ba-8b8c-1f0b5c74e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f95d9-f1f5-4b1c-adc1-ce49dd4ee1c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629b0d7-7de6-4f9f-9e14-fad765f45cd1}" ma:internalName="TaxCatchAll" ma:showField="CatchAllData" ma:web="e7bf95d9-f1f5-4b1c-adc1-ce49dd4ee1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ed1117d2-5fbc-45b8-89b7-8a266ac21c57">
      <Terms xmlns="http://schemas.microsoft.com/office/infopath/2007/PartnerControls"/>
    </lcf76f155ced4ddcb4097134ff3c332f>
    <TaxCatchAll xmlns="e7bf95d9-f1f5-4b1c-adc1-ce49dd4ee1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513ACC-A5E9-48EA-8F40-5AF2CAF554B4}"/>
</file>

<file path=customXml/itemProps2.xml><?xml version="1.0" encoding="utf-8"?>
<ds:datastoreItem xmlns:ds="http://schemas.openxmlformats.org/officeDocument/2006/customXml" ds:itemID="{35552CE7-0FA4-41E6-86C6-C5E41FFC41D5}">
  <ds:schemaRefs>
    <ds:schemaRef ds:uri="e7bf95d9-f1f5-4b1c-adc1-ce49dd4ee1c2"/>
    <ds:schemaRef ds:uri="ed1117d2-5fbc-45b8-89b7-8a266ac21c57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10ECA06-00F6-41BB-A267-9E1A34EE27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TERVISEKASSA_PPT_template</Template>
  <TotalTime>0</TotalTime>
  <Words>330</Words>
  <Application>Microsoft Office PowerPoint</Application>
  <PresentationFormat>Widescreen</PresentationFormat>
  <Paragraphs>73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Wingdings</vt:lpstr>
      <vt:lpstr>Title Master</vt:lpstr>
      <vt:lpstr>Subtitle Master</vt:lpstr>
      <vt:lpstr>Quotes Master</vt:lpstr>
      <vt:lpstr>Content Master</vt:lpstr>
      <vt:lpstr>Thank You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Danilov</dc:creator>
  <cp:lastModifiedBy>Kati-Riin Võsaste</cp:lastModifiedBy>
  <cp:revision>1</cp:revision>
  <dcterms:created xsi:type="dcterms:W3CDTF">2021-06-03T07:52:20Z</dcterms:created>
  <dcterms:modified xsi:type="dcterms:W3CDTF">2023-09-12T08:10:44Z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0x01010029BDCA591B6A0C40A89A12FA092306CE</vt:lpwstr>
  </property>
  <property fmtid="{D5CDD505-2E9C-101B-9397-08002B2CF9AE}" pid="3" name="Order">
    <vt:r8>14136800</vt:r8>
  </property>
</Properties>
</file>