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  <p:sldMasterId id="2147483657" r:id="rId5"/>
    <p:sldMasterId id="2147483686" r:id="rId6"/>
    <p:sldMasterId id="2147483666" r:id="rId7"/>
    <p:sldMasterId id="2147483678" r:id="rId8"/>
  </p:sldMasterIdLst>
  <p:notesMasterIdLst>
    <p:notesMasterId r:id="rId18"/>
  </p:notesMasterIdLst>
  <p:handoutMasterIdLst>
    <p:handoutMasterId r:id="rId19"/>
  </p:handoutMasterIdLst>
  <p:sldIdLst>
    <p:sldId id="273" r:id="rId9"/>
    <p:sldId id="471" r:id="rId10"/>
    <p:sldId id="434" r:id="rId11"/>
    <p:sldId id="473" r:id="rId12"/>
    <p:sldId id="472" r:id="rId13"/>
    <p:sldId id="474" r:id="rId14"/>
    <p:sldId id="476" r:id="rId15"/>
    <p:sldId id="475" r:id="rId16"/>
    <p:sldId id="457" r:id="rId1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6357" autoAdjust="0"/>
  </p:normalViewPr>
  <p:slideViewPr>
    <p:cSldViewPr snapToGrid="0">
      <p:cViewPr varScale="1">
        <p:scale>
          <a:sx n="153" d="100"/>
          <a:sy n="153" d="100"/>
        </p:scale>
        <p:origin x="54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6BE753-18AD-46BA-A857-E2D1CF95A0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21079-5A4E-4924-82F8-9B7C32D5CB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32A81-4B7C-4B44-81C6-242DC8E93C93}" type="datetime1">
              <a:rPr lang="et-EE" smtClean="0"/>
              <a:t>31.08.2023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2FCDD-C2E1-4344-A494-C4A0E753B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40566-80DA-4559-9F43-AFB88FD421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90AFF-01E7-4CC4-8405-AEFD5DE0803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297095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8C49-5557-4F14-A378-C85BF1AFE31E}" type="datetime1">
              <a:rPr lang="et-EE" smtClean="0"/>
              <a:t>31.08.2023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BAA52-1EB5-4948-A06B-1ECA113F7AE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06996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2F264-F1D0-4A35-91E6-F623690E4CFE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55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2F264-F1D0-4A35-91E6-F623690E4CFE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54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2F264-F1D0-4A35-91E6-F623690E4CFE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15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2F264-F1D0-4A35-91E6-F623690E4CFE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37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2F264-F1D0-4A35-91E6-F623690E4CFE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251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2F264-F1D0-4A35-91E6-F623690E4CFE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603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C2F264-F1D0-4A35-91E6-F623690E4CFE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94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4E9BBA8-714D-426E-8051-0D86F44A82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680E2F-3789-4AD2-BC3A-5DB053AF12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113805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5083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5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65068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4058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32486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330035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628067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65194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176447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876955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44692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E55A08B-1E6C-4134-8A16-E7900A818A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09A038A-4936-4FEB-AC03-233F622BB3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D9508FA-0DD0-4739-B552-0460951B5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00706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Taustapildi lisamiseks aktiveeriga taust ja valige menüürealt „Insert“ &gt; „Picture“">
            <a:extLst>
              <a:ext uri="{FF2B5EF4-FFF2-40B4-BE49-F238E27FC236}">
                <a16:creationId xmlns:a16="http://schemas.microsoft.com/office/drawing/2014/main" id="{ED72BA91-E9EF-4998-A625-1F2ADDEF5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360000" rIns="0" bIns="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t-EE"/>
              <a:t>Pildi lisamiseks vajutage ekraani keskel olvat pildiikooni. Teksti värv valige vastavalt pilditoonile.</a:t>
            </a:r>
            <a:br>
              <a:rPr lang="et-EE"/>
            </a:br>
            <a:r>
              <a:rPr lang="et-EE"/>
              <a:t>Kuna ikoon asub pealkirja tekstikasti all, tuleb korraks see eest ära liigutada.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8" y="5662613"/>
            <a:ext cx="2841380" cy="927344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ADC9D67-7DA9-4E4F-88FB-02CF2BD373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965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312397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5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1556465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vahepealkiri</a:t>
            </a:r>
          </a:p>
        </p:txBody>
      </p:sp>
    </p:spTree>
    <p:extLst>
      <p:ext uri="{BB962C8B-B14F-4D97-AF65-F5344CB8AC3E}">
        <p14:creationId xmlns:p14="http://schemas.microsoft.com/office/powerpoint/2010/main" val="2093601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561448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2303147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818385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776121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2499979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0" i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80220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89DF306-CCDF-41A0-8787-83AAD61EC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1E09707-F5F9-48E4-82E0-2F94DA6D3E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A3878AC-8258-4B0E-A6FB-922B3A238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9570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3278776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731427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1715843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389652"/>
            <a:ext cx="10585450" cy="224369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0" i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Mõni mõttetera </a:t>
            </a:r>
            <a:br>
              <a:rPr lang="et-EE"/>
            </a:br>
            <a:r>
              <a:rPr lang="et-EE"/>
              <a:t>või elutarkust täis </a:t>
            </a:r>
            <a:br>
              <a:rPr lang="et-EE"/>
            </a:br>
            <a:r>
              <a:rPr lang="et-EE"/>
              <a:t>tsitaat</a:t>
            </a:r>
          </a:p>
        </p:txBody>
      </p:sp>
    </p:spTree>
    <p:extLst>
      <p:ext uri="{BB962C8B-B14F-4D97-AF65-F5344CB8AC3E}">
        <p14:creationId xmlns:p14="http://schemas.microsoft.com/office/powerpoint/2010/main" val="1817829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4122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8483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4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9275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8198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989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Graafiku 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4027488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1397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9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9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8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988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8150444-6954-4AFD-850E-F25993D0BB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2307B05-13AB-401E-9221-3E1EA8BE0D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AB5CC2F-F2FF-4FC9-912B-47176EBC23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5191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5292725" cy="44319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5292725" cy="2769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D9C39C-22A0-455A-8C27-8CF165E312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3274" y="2238374"/>
            <a:ext cx="5292725" cy="3998913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98C728-8AB0-41F7-B5EA-DE5573196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99275" y="0"/>
            <a:ext cx="5292725" cy="6858000"/>
          </a:xfrm>
          <a:prstGeom prst="rect">
            <a:avLst/>
          </a:prstGeom>
        </p:spPr>
        <p:txBody>
          <a:bodyPr anchor="ctr" anchorCtr="0"/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07138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8 - 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916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52442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5091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9566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40201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2519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v1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063912"/>
            <a:ext cx="10585450" cy="4431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Sisupealkiri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38981C2C-698F-4B91-A1B4-5AF4D1506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1671195"/>
            <a:ext cx="10585450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Sisu iseloomustav alapealkiri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82D98-9874-4F83-8147-2EA1ECD928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3275" y="2209800"/>
            <a:ext cx="10585450" cy="3672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82478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48DA8B-5B19-4611-BE42-B424F830FB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178394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4559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B92F1F7-77DE-449B-9124-1D5E04AC96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6EBBEBC-FE03-4E6D-946D-83BF54E266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E29B563-E2E7-4F70-9320-366DF909C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0984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4257315-1516-4E70-89E5-4CE6CE88C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3297089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70077CF-B176-4BCE-B5B3-B48E71B0F4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526500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FC93094-33D0-4F5D-A03A-0331251C07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1227748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7B95D506-ED7C-4307-91B8-A44E35B8F9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2357051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8A19E79-3B8C-416F-B88F-4C5722D6C5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4206204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5947741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3231189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v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9E38D3-FF26-46CF-82F5-6922A648D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137549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Täname </a:t>
            </a:r>
            <a:br>
              <a:rPr lang="et-EE"/>
            </a:br>
            <a:r>
              <a:rPr lang="et-EE"/>
              <a:t>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93380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307FE92-E10A-4F64-9CB6-2351776785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7F25F4B9-514E-441A-88FC-F97059F59E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8414C2F-24D9-4FFF-92FB-654F7B387D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074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344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Taustapildi lisamiseks aktiveeriga taust ja valige menüürealt „Insert“ &gt; „Picture“">
            <a:extLst>
              <a:ext uri="{FF2B5EF4-FFF2-40B4-BE49-F238E27FC236}">
                <a16:creationId xmlns:a16="http://schemas.microsoft.com/office/drawing/2014/main" id="{ED72BA91-E9EF-4998-A625-1F2ADDEF5A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360000" rIns="0" bIns="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t-EE"/>
              <a:t>Pildi lisamiseks vajutage ekraani keskel olvat pildiikooni. Teksti värv valige vastavalt pilditoonile.</a:t>
            </a:r>
            <a:br>
              <a:rPr lang="et-EE"/>
            </a:br>
            <a:r>
              <a:rPr lang="et-EE"/>
              <a:t>Kuna ikoon asub pealkirja tekstikasti all, tuleb korraks see eest ära liigutada.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26" y="5662613"/>
            <a:ext cx="2841380" cy="9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2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D13F5C4-E81C-4E88-B636-7F6C53A602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2681103"/>
            <a:ext cx="10585450" cy="149579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r>
              <a:rPr lang="et-EE"/>
              <a:t>Tervisekassa PPT presentatsiooni pealkiri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8663E681-F146-40A8-B52F-B6717B7BE0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275" y="4484793"/>
            <a:ext cx="10585450" cy="387798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>
              <a:buNone/>
              <a:defRPr sz="5400">
                <a:solidFill>
                  <a:schemeClr val="bg1"/>
                </a:solidFill>
              </a:defRPr>
            </a:lvl2pPr>
            <a:lvl3pPr>
              <a:buNone/>
              <a:defRPr sz="5400">
                <a:solidFill>
                  <a:schemeClr val="bg1"/>
                </a:solidFill>
              </a:defRPr>
            </a:lvl3pPr>
            <a:lvl4pPr>
              <a:buNone/>
              <a:defRPr sz="5400">
                <a:solidFill>
                  <a:schemeClr val="bg1"/>
                </a:solidFill>
              </a:defRPr>
            </a:lvl4pPr>
            <a:lvl5pPr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t-EE"/>
              <a:t>Alapealkiri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D9679F2-105E-474D-A1DF-9A82D6784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5992426"/>
            <a:ext cx="1635125" cy="27699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fld id="{42F01F8C-6B5C-472E-AC3B-1BF31787A56B}" type="datetime1">
              <a:rPr lang="et-EE" smtClean="0"/>
              <a:t>05.01.2021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506DF-84BF-4E16-A50A-3F78EA72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7326" y="5662613"/>
            <a:ext cx="2841380" cy="9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957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7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94" r:id="rId8"/>
    <p:sldLayoutId id="2147483695" r:id="rId9"/>
    <p:sldLayoutId id="2147483704" r:id="rId10"/>
    <p:sldLayoutId id="2147483705" r:id="rId11"/>
    <p:sldLayoutId id="2147483714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0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700" r:id="rId8"/>
    <p:sldLayoutId id="2147483702" r:id="rId9"/>
    <p:sldLayoutId id="2147483703" r:id="rId10"/>
    <p:sldLayoutId id="2147483718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1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6" r:id="rId8"/>
    <p:sldLayoutId id="2147483707" r:id="rId9"/>
    <p:sldLayoutId id="2147483715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448118-8414-4E02-AC50-5ADCF09D7F40}"/>
              </a:ext>
            </a:extLst>
          </p:cNvPr>
          <p:cNvSpPr txBox="1"/>
          <p:nvPr userDrawn="1"/>
        </p:nvSpPr>
        <p:spPr>
          <a:xfrm>
            <a:off x="11388725" y="6237288"/>
            <a:ext cx="803275" cy="6207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31501465-C2EB-438E-B0D2-E33896D19766}" type="slidenum">
              <a:rPr lang="et-EE" sz="1000" smtClean="0">
                <a:solidFill>
                  <a:schemeClr val="accent6"/>
                </a:solidFill>
              </a:rPr>
              <a:t>‹#›</a:t>
            </a:fld>
            <a:endParaRPr lang="et-EE" sz="10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7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10" r:id="rId9"/>
    <p:sldLayoutId id="2147483711" r:id="rId10"/>
    <p:sldLayoutId id="2147483712" r:id="rId11"/>
    <p:sldLayoutId id="2147483713" r:id="rId12"/>
    <p:sldLayoutId id="2147483716" r:id="rId13"/>
    <p:sldLayoutId id="2147483717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71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708" r:id="rId8"/>
    <p:sldLayoutId id="2147483709" r:id="rId9"/>
    <p:sldLayoutId id="214748371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5" Type="http://schemas.openxmlformats.org/officeDocument/2006/relationships/hyperlink" Target="https://tervisekassa.cito.ee/login" TargetMode="External"/><Relationship Id="rId4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F43885-64A8-40D5-91BD-8CF5E924E7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sz="4800" dirty="0"/>
              <a:t>Gripi ja Covid-19 vaktsineerimine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6495D0-068C-497D-9B50-EA26F1E9FB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 dirty="0"/>
          </a:p>
          <a:p>
            <a:r>
              <a:rPr lang="et-EE" sz="1400" dirty="0"/>
              <a:t>Hanna Jäe</a:t>
            </a:r>
          </a:p>
          <a:p>
            <a:r>
              <a:rPr lang="et-EE" sz="1400" dirty="0"/>
              <a:t>Vaktsineerimise teenusejuht</a:t>
            </a:r>
          </a:p>
          <a:p>
            <a:r>
              <a:rPr lang="et-EE" sz="1400" dirty="0"/>
              <a:t>31.08.2023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66376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C8544F2-FD4A-AF7E-EED0-202C1CDC01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254" y="321417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 dirty="0">
                <a:solidFill>
                  <a:schemeClr val="accent3"/>
                </a:solidFill>
              </a:rPr>
              <a:t>Gripi vastu vaktsineerimine</a:t>
            </a:r>
          </a:p>
        </p:txBody>
      </p:sp>
      <p:pic>
        <p:nvPicPr>
          <p:cNvPr id="5" name="Pilt 1">
            <a:extLst>
              <a:ext uri="{FF2B5EF4-FFF2-40B4-BE49-F238E27FC236}">
                <a16:creationId xmlns:a16="http://schemas.microsoft.com/office/drawing/2014/main" id="{5C7724AA-3786-46AD-AC43-121C26069A7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0676B0-EC83-BEDF-58DE-326DC6009AEC}"/>
              </a:ext>
            </a:extLst>
          </p:cNvPr>
          <p:cNvSpPr/>
          <p:nvPr/>
        </p:nvSpPr>
        <p:spPr>
          <a:xfrm>
            <a:off x="6596931" y="5702335"/>
            <a:ext cx="1638678" cy="282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E2BFB-F498-B200-27F1-357BADA3F708}"/>
              </a:ext>
            </a:extLst>
          </p:cNvPr>
          <p:cNvSpPr txBox="1"/>
          <p:nvPr/>
        </p:nvSpPr>
        <p:spPr>
          <a:xfrm>
            <a:off x="334254" y="902299"/>
            <a:ext cx="726806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Gripi vastu vaktsineerimise </a:t>
            </a:r>
            <a:r>
              <a:rPr lang="et-EE" sz="1400" b="1" dirty="0"/>
              <a:t>hõlmatus on langustrendis</a:t>
            </a:r>
            <a:r>
              <a:rPr lang="et-EE" sz="1400" dirty="0"/>
              <a:t>, hoolimata tasuta vaktsineerimise võimalusest ei kasutata vaktsineerimise võimalust piisavalt. </a:t>
            </a:r>
          </a:p>
          <a:p>
            <a:endParaRPr lang="et-EE" sz="1400" dirty="0"/>
          </a:p>
          <a:p>
            <a:r>
              <a:rPr lang="et-EE" sz="1400" dirty="0"/>
              <a:t>Eelmisel gripi hooajal (2022/2023) olid peamiste riskirühmade hõlmatuse protsendid järgmised: 0-7-aastased - 2,6%; 60+ inimesed - 25%. </a:t>
            </a:r>
          </a:p>
          <a:p>
            <a:endParaRPr lang="et-EE" sz="1400" dirty="0"/>
          </a:p>
          <a:p>
            <a:r>
              <a:rPr lang="et-EE" sz="1400" dirty="0"/>
              <a:t>Kõige madalam (10%) oli hõlmatus Saaremaal, Ida-Virumaal ja Harjumaal. </a:t>
            </a:r>
          </a:p>
        </p:txBody>
      </p:sp>
      <p:pic>
        <p:nvPicPr>
          <p:cNvPr id="9" name="Picture 8" descr="A syringe and a bottle of vaccine&#10;&#10;Description automatically generated">
            <a:extLst>
              <a:ext uri="{FF2B5EF4-FFF2-40B4-BE49-F238E27FC236}">
                <a16:creationId xmlns:a16="http://schemas.microsoft.com/office/drawing/2014/main" id="{DF5ACAD2-D852-33FE-1845-D7BE00443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46" y="336428"/>
            <a:ext cx="4542500" cy="30405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F996F2-8308-B90B-88E9-4408A9DB3286}"/>
              </a:ext>
            </a:extLst>
          </p:cNvPr>
          <p:cNvSpPr txBox="1"/>
          <p:nvPr/>
        </p:nvSpPr>
        <p:spPr>
          <a:xfrm>
            <a:off x="465778" y="2948785"/>
            <a:ext cx="107324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t-EE" sz="1600" dirty="0"/>
              <a:t>Käesolevaks perioodiks on </a:t>
            </a:r>
            <a:r>
              <a:rPr lang="fi-FI" sz="1600" dirty="0" err="1"/>
              <a:t>han</a:t>
            </a:r>
            <a:r>
              <a:rPr lang="et-EE" sz="1600" dirty="0"/>
              <a:t>g</a:t>
            </a:r>
            <a:r>
              <a:rPr lang="fi-FI" sz="1600" dirty="0"/>
              <a:t>i</a:t>
            </a:r>
            <a:r>
              <a:rPr lang="et-EE" sz="1600" dirty="0"/>
              <a:t>t</a:t>
            </a:r>
            <a:r>
              <a:rPr lang="fi-FI" sz="1600" dirty="0" err="1"/>
              <a:t>ud</a:t>
            </a:r>
            <a:r>
              <a:rPr lang="fi-FI" sz="1600" dirty="0"/>
              <a:t> </a:t>
            </a:r>
            <a:r>
              <a:rPr lang="fi-FI" sz="1600" b="1" dirty="0"/>
              <a:t>113 000 </a:t>
            </a:r>
            <a:r>
              <a:rPr lang="fi-FI" sz="1600" b="1" dirty="0" err="1"/>
              <a:t>doosi</a:t>
            </a:r>
            <a:r>
              <a:rPr lang="fi-FI" sz="1600" b="1" dirty="0"/>
              <a:t> </a:t>
            </a:r>
            <a:r>
              <a:rPr lang="et-EE" sz="1600" b="1" dirty="0"/>
              <a:t>gripi</a:t>
            </a:r>
            <a:r>
              <a:rPr lang="fi-FI" sz="1600" b="1" dirty="0" err="1"/>
              <a:t>vaktsiini</a:t>
            </a:r>
            <a:r>
              <a:rPr lang="fi-FI" sz="1600" dirty="0"/>
              <a:t>. </a:t>
            </a:r>
            <a:endParaRPr lang="et-EE" sz="1600" dirty="0"/>
          </a:p>
          <a:p>
            <a:endParaRPr lang="et-EE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t-EE" sz="1600" dirty="0"/>
              <a:t>Tellimine: </a:t>
            </a:r>
            <a:r>
              <a:rPr lang="et-EE" sz="1600" b="1" dirty="0"/>
              <a:t>alates oktoobri keskpaigast </a:t>
            </a:r>
            <a:r>
              <a:rPr lang="et-EE" sz="1600" dirty="0">
                <a:hlinkClick r:id="rId5"/>
              </a:rPr>
              <a:t>https://tervisekassa.cito.ee/login</a:t>
            </a:r>
            <a:endParaRPr lang="et-EE" sz="1600" dirty="0"/>
          </a:p>
          <a:p>
            <a:endParaRPr lang="et-EE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t-EE" sz="1600" dirty="0"/>
              <a:t>Tarned: </a:t>
            </a:r>
            <a:r>
              <a:rPr lang="et-EE" sz="1600" b="1" dirty="0"/>
              <a:t>oktoober – detsember </a:t>
            </a:r>
            <a:r>
              <a:rPr lang="et-EE" sz="1600" dirty="0"/>
              <a:t>iganädalaselt </a:t>
            </a:r>
          </a:p>
          <a:p>
            <a:endParaRPr lang="et-EE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i-FI" sz="1600" dirty="0" err="1"/>
              <a:t>Immuniseerimiskava</a:t>
            </a:r>
            <a:r>
              <a:rPr lang="fi-FI" sz="1600" dirty="0"/>
              <a:t> </a:t>
            </a:r>
            <a:r>
              <a:rPr lang="fi-FI" sz="1600" dirty="0" err="1"/>
              <a:t>alusel</a:t>
            </a:r>
            <a:r>
              <a:rPr lang="fi-FI" sz="1600" dirty="0"/>
              <a:t> </a:t>
            </a:r>
            <a:r>
              <a:rPr lang="fi-FI" sz="1600" dirty="0" err="1"/>
              <a:t>tasuta</a:t>
            </a:r>
            <a:r>
              <a:rPr lang="fi-FI" sz="1600" dirty="0"/>
              <a:t> </a:t>
            </a:r>
            <a:r>
              <a:rPr lang="fi-FI" sz="1600" dirty="0" err="1"/>
              <a:t>gripivastase</a:t>
            </a:r>
            <a:r>
              <a:rPr lang="fi-FI" sz="1600" dirty="0"/>
              <a:t> </a:t>
            </a:r>
            <a:r>
              <a:rPr lang="fi-FI" sz="1600" dirty="0" err="1"/>
              <a:t>vaktsineerimise</a:t>
            </a:r>
            <a:r>
              <a:rPr lang="fi-FI" sz="1600" dirty="0"/>
              <a:t> </a:t>
            </a:r>
            <a:r>
              <a:rPr lang="fi-FI" sz="1600" dirty="0" err="1"/>
              <a:t>läbiviimise</a:t>
            </a:r>
            <a:r>
              <a:rPr lang="fi-FI" sz="1600" dirty="0"/>
              <a:t> </a:t>
            </a:r>
            <a:r>
              <a:rPr lang="fi-FI" sz="1600" dirty="0" err="1"/>
              <a:t>juhend</a:t>
            </a:r>
            <a:r>
              <a:rPr lang="et-EE" sz="1600" dirty="0"/>
              <a:t> saadetud </a:t>
            </a:r>
            <a:r>
              <a:rPr lang="et-EE" sz="1600" b="1" dirty="0"/>
              <a:t>29. augustil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t-EE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t-EE" sz="1600" dirty="0"/>
              <a:t>Tasulise vaktsiini (kui olete selle varasemalt apteegist väljas ostnud) ega tasulise vaktsiini süstimise eest </a:t>
            </a:r>
            <a:r>
              <a:rPr lang="et-EE" sz="1600" b="1" dirty="0"/>
              <a:t>Tervisekassa ei tasu</a:t>
            </a:r>
            <a:r>
              <a:rPr lang="et-EE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t-EE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t-EE" sz="1600" dirty="0" err="1"/>
              <a:t>Vaktsineerijal</a:t>
            </a:r>
            <a:r>
              <a:rPr lang="et-EE" sz="1600" dirty="0"/>
              <a:t> on </a:t>
            </a:r>
            <a:r>
              <a:rPr lang="et-EE" sz="1600" b="1" dirty="0"/>
              <a:t>kohustus esitada immuniseerimisteatis pärast vaktsineerimist</a:t>
            </a:r>
            <a:r>
              <a:rPr lang="et-EE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t-EE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83044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C8544F2-FD4A-AF7E-EED0-202C1CDC01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053" y="437186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 dirty="0">
                <a:solidFill>
                  <a:schemeClr val="accent3"/>
                </a:solidFill>
              </a:rPr>
              <a:t>Sihtrühmad</a:t>
            </a:r>
          </a:p>
        </p:txBody>
      </p:sp>
      <p:pic>
        <p:nvPicPr>
          <p:cNvPr id="5" name="Pilt 1">
            <a:extLst>
              <a:ext uri="{FF2B5EF4-FFF2-40B4-BE49-F238E27FC236}">
                <a16:creationId xmlns:a16="http://schemas.microsoft.com/office/drawing/2014/main" id="{5C7724AA-3786-46AD-AC43-121C26069A7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BACE92-A04C-D12F-951E-3C2C89496A2C}"/>
              </a:ext>
            </a:extLst>
          </p:cNvPr>
          <p:cNvSpPr txBox="1"/>
          <p:nvPr/>
        </p:nvSpPr>
        <p:spPr>
          <a:xfrm>
            <a:off x="474945" y="1450641"/>
            <a:ext cx="112421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/>
              <a:t>Riikliku immuniseerimiskava alusel alustatakse 2023.a. sügisel järgmiste sihtgruppide tasuta gripivastast vaktsineerimist:</a:t>
            </a:r>
          </a:p>
          <a:p>
            <a:endParaRPr lang="et-EE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t-EE" dirty="0"/>
              <a:t>väljaspool kodu osutatava ööpäevaringse </a:t>
            </a:r>
            <a:r>
              <a:rPr lang="et-EE" dirty="0" err="1"/>
              <a:t>üldhooldusteenuse</a:t>
            </a:r>
            <a:r>
              <a:rPr lang="et-EE" dirty="0"/>
              <a:t> saajad, ööpäevaringse erihoolekandeteenuse saajad, kogukonnas elamise teenuse saajad;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t-EE" dirty="0"/>
              <a:t>vähemalt 60-aastased inimesed;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t-EE" dirty="0"/>
              <a:t>lapsed vanuses 6 kuud kuni 7 eluaastat (k.a.)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t-EE" dirty="0"/>
              <a:t>terviseseisundi tõttu kõrgenenud riskiga 8-19 aastased (k.a.) lapsed ja noorukid, kes kuuluvad gripi riskirühma (gripi riskirühma loetakse lapsed ja noorukid, kellel on terviseseisundi tõttu suurem risk raskelt haigestuda – lapsed, kellel on südameveresoonkonna haigused, onkoloogilised haigused, immuunpuudulikkus, diabeet või obstruktiivne kopsuhaigus);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t-EE" dirty="0"/>
              <a:t>rasedad.</a:t>
            </a:r>
          </a:p>
        </p:txBody>
      </p:sp>
    </p:spTree>
    <p:extLst>
      <p:ext uri="{BB962C8B-B14F-4D97-AF65-F5344CB8AC3E}">
        <p14:creationId xmlns:p14="http://schemas.microsoft.com/office/powerpoint/2010/main" val="3018415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C8544F2-FD4A-AF7E-EED0-202C1CDC01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738" y="246392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 dirty="0">
                <a:solidFill>
                  <a:schemeClr val="accent3"/>
                </a:solidFill>
              </a:rPr>
              <a:t>Gripi vastu vaktsineerimise kommunikatsioon</a:t>
            </a:r>
          </a:p>
        </p:txBody>
      </p:sp>
      <p:pic>
        <p:nvPicPr>
          <p:cNvPr id="5" name="Pilt 1">
            <a:extLst>
              <a:ext uri="{FF2B5EF4-FFF2-40B4-BE49-F238E27FC236}">
                <a16:creationId xmlns:a16="http://schemas.microsoft.com/office/drawing/2014/main" id="{5C7724AA-3786-46AD-AC43-121C26069A7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BACE92-A04C-D12F-951E-3C2C89496A2C}"/>
              </a:ext>
            </a:extLst>
          </p:cNvPr>
          <p:cNvSpPr txBox="1"/>
          <p:nvPr/>
        </p:nvSpPr>
        <p:spPr>
          <a:xfrm>
            <a:off x="386632" y="4351049"/>
            <a:ext cx="4517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/>
              <a:t>Kommunikatsiooni algus septembri alguses, oktoobri lõpus välikampaania, sotsiaalmeedia. </a:t>
            </a:r>
          </a:p>
          <a:p>
            <a:endParaRPr lang="et-EE" sz="1400" dirty="0"/>
          </a:p>
          <a:p>
            <a:endParaRPr lang="et-EE" sz="1400" dirty="0"/>
          </a:p>
        </p:txBody>
      </p:sp>
      <p:pic>
        <p:nvPicPr>
          <p:cNvPr id="8" name="Picture 7" descr="A close up of a person's face&#10;&#10;Description automatically generated">
            <a:extLst>
              <a:ext uri="{FF2B5EF4-FFF2-40B4-BE49-F238E27FC236}">
                <a16:creationId xmlns:a16="http://schemas.microsoft.com/office/drawing/2014/main" id="{00F72C37-C81D-5D38-CFC6-B13E8F747A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47" y="1226780"/>
            <a:ext cx="6917618" cy="2768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1CB29E-C530-CCA5-B5F0-641ABC55D14E}"/>
              </a:ext>
            </a:extLst>
          </p:cNvPr>
          <p:cNvSpPr txBox="1"/>
          <p:nvPr/>
        </p:nvSpPr>
        <p:spPr>
          <a:xfrm>
            <a:off x="317738" y="1283555"/>
            <a:ext cx="45178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/>
              <a:t>Katussõnum: VAKTSIIN KAITSEB!  </a:t>
            </a:r>
          </a:p>
          <a:p>
            <a:endParaRPr lang="et-EE" sz="1400" b="1" dirty="0"/>
          </a:p>
          <a:p>
            <a:r>
              <a:rPr lang="et-EE" sz="1400" dirty="0"/>
              <a:t>Gripp on ohtlik viirushaigus. Vaktsiiniga kaitsed ennast ja oma lähedasi! </a:t>
            </a:r>
          </a:p>
          <a:p>
            <a:r>
              <a:rPr lang="et-EE" sz="1400" dirty="0"/>
              <a:t>Gripp on raske hingamisteede nakkushaigus, mis võib endaga kaasa tuua raskeid tüsistusi.  </a:t>
            </a:r>
          </a:p>
          <a:p>
            <a:r>
              <a:rPr lang="et-EE" sz="1400" dirty="0"/>
              <a:t>Gripiga võib kaasneda kopsupõletik, </a:t>
            </a:r>
            <a:r>
              <a:rPr lang="et-EE" sz="1400" dirty="0" err="1"/>
              <a:t>keskkõrvapõletik</a:t>
            </a:r>
            <a:r>
              <a:rPr lang="et-EE" sz="1400" dirty="0"/>
              <a:t>, neeruvaagnapõletik ja muude krooniliste haiguste ägenemine. Gripi tüsistused võivad lõppeda surmaga. </a:t>
            </a:r>
          </a:p>
          <a:p>
            <a:r>
              <a:rPr lang="et-EE" sz="1400" dirty="0"/>
              <a:t>Vaktsineerida on ohutum kui põdeda!</a:t>
            </a:r>
            <a:r>
              <a:rPr lang="et-EE" sz="18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999331-0945-FA6F-6BCC-FACA019F7276}"/>
              </a:ext>
            </a:extLst>
          </p:cNvPr>
          <p:cNvSpPr txBox="1"/>
          <p:nvPr/>
        </p:nvSpPr>
        <p:spPr>
          <a:xfrm>
            <a:off x="5300597" y="4258716"/>
            <a:ext cx="58225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b="1" dirty="0"/>
              <a:t>Teavitustegevused: </a:t>
            </a:r>
          </a:p>
          <a:p>
            <a:endParaRPr lang="et-EE" sz="1400" b="1" dirty="0"/>
          </a:p>
          <a:p>
            <a:r>
              <a:rPr lang="et-EE" sz="1200" dirty="0"/>
              <a:t>Pressiteated, teleintervjuud, raadiointervjuud, </a:t>
            </a:r>
            <a:r>
              <a:rPr lang="et-EE" sz="1200" dirty="0" err="1"/>
              <a:t>podcast</a:t>
            </a:r>
            <a:r>
              <a:rPr lang="et-EE" sz="1200" dirty="0"/>
              <a:t> gripist, gripi vastu vaktsineerimise teavituskampaania, kampaania loovlahenduse </a:t>
            </a:r>
            <a:r>
              <a:rPr lang="et-EE" sz="1200" dirty="0" err="1"/>
              <a:t>visuaalid</a:t>
            </a:r>
            <a:r>
              <a:rPr lang="et-EE" sz="1200" dirty="0"/>
              <a:t> meedia- ja tänavapildis, reklaamklipid meedias, sotsiaalmeedia reklaampostitused, mõjuturundus mõjuisikutega, artiklid erinevates väljaannetes, rändnäitus koostöös Tervishoiumuuseumiga, regulaarne teavitus läbi Terviseameti gripiblogi. </a:t>
            </a:r>
          </a:p>
        </p:txBody>
      </p:sp>
    </p:spTree>
    <p:extLst>
      <p:ext uri="{BB962C8B-B14F-4D97-AF65-F5344CB8AC3E}">
        <p14:creationId xmlns:p14="http://schemas.microsoft.com/office/powerpoint/2010/main" val="171771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C8544F2-FD4A-AF7E-EED0-202C1CDC01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945" y="350730"/>
            <a:ext cx="10585450" cy="839244"/>
          </a:xfrm>
        </p:spPr>
        <p:txBody>
          <a:bodyPr anchor="b">
            <a:noAutofit/>
          </a:bodyPr>
          <a:lstStyle/>
          <a:p>
            <a:r>
              <a:rPr lang="et-EE" sz="2800" dirty="0" err="1">
                <a:solidFill>
                  <a:schemeClr val="accent3"/>
                </a:solidFill>
              </a:rPr>
              <a:t>Immunoprofülaktika</a:t>
            </a:r>
            <a:r>
              <a:rPr lang="et-EE" sz="2800" dirty="0">
                <a:solidFill>
                  <a:schemeClr val="accent3"/>
                </a:solidFill>
              </a:rPr>
              <a:t> ekspertkomisjoni soovitused COVID-19 vastaseks vaktsineerimiseks 2023. a sügistalvisel hooajal</a:t>
            </a:r>
          </a:p>
        </p:txBody>
      </p:sp>
      <p:pic>
        <p:nvPicPr>
          <p:cNvPr id="5" name="Pilt 1">
            <a:extLst>
              <a:ext uri="{FF2B5EF4-FFF2-40B4-BE49-F238E27FC236}">
                <a16:creationId xmlns:a16="http://schemas.microsoft.com/office/drawing/2014/main" id="{5C7724AA-3786-46AD-AC43-121C26069A7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BACE92-A04C-D12F-951E-3C2C89496A2C}"/>
              </a:ext>
            </a:extLst>
          </p:cNvPr>
          <p:cNvSpPr txBox="1"/>
          <p:nvPr/>
        </p:nvSpPr>
        <p:spPr>
          <a:xfrm>
            <a:off x="474945" y="1500422"/>
            <a:ext cx="11242110" cy="445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8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SOOVITUS 1</a:t>
            </a: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t-EE" sz="14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t-E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Keskenduda riskirühmadesse kuuluvatele elanikele (60+ inimesed; riskirühma lapsed ja täiskasvanud), kellel on viimasest COVID-19 vastasest vaktsineerimisest või COVID-19 läbipõdemisest möödunud enam kui 6 kuud.</a:t>
            </a:r>
            <a:endParaRPr lang="et-E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t-E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Varasemalt COVID-19 vastu vaktsineerimata ja COVID-19 haigust põdemata 60+ elanikkonnale ja riskirühma kuuluvatele elanikele võimaldada esmase kuuriga vaktsineerimist.</a:t>
            </a:r>
            <a:endParaRPr lang="et-E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t-E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Kasutada eelkõige vaktsiine, mis annavad epidemioloogilist olukorda ja </a:t>
            </a:r>
            <a:r>
              <a:rPr lang="et-EE" sz="1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ringlevaid</a:t>
            </a:r>
            <a:r>
              <a:rPr lang="et-E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COVID-19 tüvesid arvestades kõige parema kaitse ja on kättesaadavad.</a:t>
            </a:r>
            <a:endParaRPr lang="et-E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t-EE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Riskirühmade väliseid inimesi võib vaktsineerida COVID-19 vastu, kui tervishoiutöötaja hinnangul on see otstarbekas ja viimasest vaktsineerimisest või COVID-19 läbipõdemisest möödunud enam kui 6 kuud.</a:t>
            </a:r>
            <a:endParaRPr lang="et-E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t-E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t-EE" sz="18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SOOVITUS 2</a:t>
            </a:r>
          </a:p>
          <a:p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t-EE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COVID-19 ja gripivaktsiini võib koos manustada sobiliku intervalliga, sealhulgas ka samal päeval. Samal päeval manustades teha süsted erinevatesse jäsemetesse</a:t>
            </a:r>
            <a:r>
              <a:rPr lang="et-EE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t-EE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t-E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t-EE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95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C8544F2-FD4A-AF7E-EED0-202C1CDC01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539" y="549816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 dirty="0">
                <a:solidFill>
                  <a:schemeClr val="accent3"/>
                </a:solidFill>
              </a:rPr>
              <a:t>Covid-19 vaktsineerimine</a:t>
            </a:r>
          </a:p>
        </p:txBody>
      </p:sp>
      <p:pic>
        <p:nvPicPr>
          <p:cNvPr id="5" name="Pilt 1">
            <a:extLst>
              <a:ext uri="{FF2B5EF4-FFF2-40B4-BE49-F238E27FC236}">
                <a16:creationId xmlns:a16="http://schemas.microsoft.com/office/drawing/2014/main" id="{5C7724AA-3786-46AD-AC43-121C26069A7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BACE92-A04C-D12F-951E-3C2C89496A2C}"/>
              </a:ext>
            </a:extLst>
          </p:cNvPr>
          <p:cNvSpPr txBox="1"/>
          <p:nvPr/>
        </p:nvSpPr>
        <p:spPr>
          <a:xfrm>
            <a:off x="441814" y="1382927"/>
            <a:ext cx="97424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Euroopa Ravimiameti (EMA) </a:t>
            </a:r>
            <a:r>
              <a:rPr lang="et-EE" sz="1400" dirty="0" err="1"/>
              <a:t>inimravimite</a:t>
            </a:r>
            <a:r>
              <a:rPr lang="et-EE" sz="1400" dirty="0"/>
              <a:t> komitee (CHMP) soovitas anda müügiloa kohandatud COVID-19 vaktsiinile, mis sisaldab </a:t>
            </a:r>
            <a:r>
              <a:rPr lang="et-EE" sz="1400" b="1" dirty="0" err="1"/>
              <a:t>omikrontüve</a:t>
            </a:r>
            <a:r>
              <a:rPr lang="et-EE" sz="1400" b="1" dirty="0"/>
              <a:t> alamvarianti XBB.1.5</a:t>
            </a:r>
            <a:r>
              <a:rPr lang="et-EE" sz="1400" dirty="0"/>
              <a:t>.</a:t>
            </a:r>
          </a:p>
          <a:p>
            <a:r>
              <a:rPr lang="et-EE" sz="1400" dirty="0"/>
              <a:t> </a:t>
            </a:r>
          </a:p>
          <a:p>
            <a:r>
              <a:rPr lang="et-EE" sz="1400" b="1" dirty="0"/>
              <a:t>Tellimine alates septembri keskpaigast</a:t>
            </a:r>
          </a:p>
          <a:p>
            <a:endParaRPr lang="et-EE" sz="1400" b="1" dirty="0"/>
          </a:p>
          <a:p>
            <a:r>
              <a:rPr lang="et-EE" sz="1400" b="1" dirty="0"/>
              <a:t>Tellida saab </a:t>
            </a:r>
            <a:r>
              <a:rPr lang="et-EE" sz="1400" b="1" dirty="0" err="1"/>
              <a:t>viaalide</a:t>
            </a:r>
            <a:r>
              <a:rPr lang="et-EE" sz="1400" b="1" dirty="0"/>
              <a:t> kaupa!</a:t>
            </a:r>
          </a:p>
          <a:p>
            <a:endParaRPr lang="et-EE" sz="1400" dirty="0"/>
          </a:p>
        </p:txBody>
      </p:sp>
      <p:pic>
        <p:nvPicPr>
          <p:cNvPr id="3" name="Picture 2" descr="A hand in blue glove holding a vial of vaccine&#10;&#10;Description automatically generated">
            <a:extLst>
              <a:ext uri="{FF2B5EF4-FFF2-40B4-BE49-F238E27FC236}">
                <a16:creationId xmlns:a16="http://schemas.microsoft.com/office/drawing/2014/main" id="{355A3F4F-7E61-48BF-044B-FAF280271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878" y="1984208"/>
            <a:ext cx="6186308" cy="355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32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1">
            <a:extLst>
              <a:ext uri="{FF2B5EF4-FFF2-40B4-BE49-F238E27FC236}">
                <a16:creationId xmlns:a16="http://schemas.microsoft.com/office/drawing/2014/main" id="{5C7724AA-3786-46AD-AC43-121C26069A7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diagram of a covid-19 virus&#10;&#10;Description automatically generated">
            <a:extLst>
              <a:ext uri="{FF2B5EF4-FFF2-40B4-BE49-F238E27FC236}">
                <a16:creationId xmlns:a16="http://schemas.microsoft.com/office/drawing/2014/main" id="{4E71429C-D26B-AD80-6035-615DB7908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07" y="255902"/>
            <a:ext cx="9510694" cy="634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34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F9DFDDD4-6375-556B-E6E7-57F31E588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47" y="1115440"/>
            <a:ext cx="5821358" cy="4887491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7287C2F-F8F3-E173-5F50-E67F64CE5E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5624" y="411871"/>
            <a:ext cx="10585450" cy="443198"/>
          </a:xfrm>
        </p:spPr>
        <p:txBody>
          <a:bodyPr anchor="b">
            <a:normAutofit/>
          </a:bodyPr>
          <a:lstStyle/>
          <a:p>
            <a:r>
              <a:rPr lang="et-EE" dirty="0">
                <a:solidFill>
                  <a:schemeClr val="accent3"/>
                </a:solidFill>
              </a:rPr>
              <a:t>Uus veebilehekülg  www.vaktsineeri.ee</a:t>
            </a:r>
          </a:p>
        </p:txBody>
      </p:sp>
    </p:spTree>
    <p:extLst>
      <p:ext uri="{BB962C8B-B14F-4D97-AF65-F5344CB8AC3E}">
        <p14:creationId xmlns:p14="http://schemas.microsoft.com/office/powerpoint/2010/main" val="396043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1">
            <a:extLst>
              <a:ext uri="{FF2B5EF4-FFF2-40B4-BE49-F238E27FC236}">
                <a16:creationId xmlns:a16="http://schemas.microsoft.com/office/drawing/2014/main" id="{5C7724AA-3786-46AD-AC43-121C26069A7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isu kohatäide 2">
            <a:extLst>
              <a:ext uri="{FF2B5EF4-FFF2-40B4-BE49-F238E27FC236}">
                <a16:creationId xmlns:a16="http://schemas.microsoft.com/office/drawing/2014/main" id="{13FEE628-7AE6-4CB9-AA5B-288ECDD26382}"/>
              </a:ext>
            </a:extLst>
          </p:cNvPr>
          <p:cNvSpPr txBox="1">
            <a:spLocks/>
          </p:cNvSpPr>
          <p:nvPr/>
        </p:nvSpPr>
        <p:spPr>
          <a:xfrm>
            <a:off x="324991" y="1030550"/>
            <a:ext cx="11618193" cy="4829073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t-EE" sz="3100">
              <a:solidFill>
                <a:srgbClr val="333333"/>
              </a:solidFill>
            </a:endParaRPr>
          </a:p>
          <a:p>
            <a:endParaRPr lang="et-EE" sz="3100">
              <a:solidFill>
                <a:srgbClr val="333333"/>
              </a:solidFill>
            </a:endParaRPr>
          </a:p>
          <a:p>
            <a:pPr>
              <a:buFontTx/>
              <a:buChar char="-"/>
            </a:pPr>
            <a:endParaRPr lang="et-EE"/>
          </a:p>
          <a:p>
            <a:pPr marL="0" indent="0">
              <a:buFont typeface="Arial" panose="020B0604020202020204" pitchFamily="34" charset="0"/>
              <a:buNone/>
            </a:pPr>
            <a:endParaRPr lang="et-E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40A09-8893-801D-5B41-F4D615C45877}"/>
              </a:ext>
            </a:extLst>
          </p:cNvPr>
          <p:cNvSpPr txBox="1"/>
          <p:nvPr/>
        </p:nvSpPr>
        <p:spPr>
          <a:xfrm>
            <a:off x="2430050" y="3445086"/>
            <a:ext cx="6688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b="1" dirty="0">
                <a:solidFill>
                  <a:schemeClr val="bg1"/>
                </a:solidFill>
              </a:rPr>
              <a:t>Tänan tähelepanu eest!</a:t>
            </a:r>
          </a:p>
        </p:txBody>
      </p:sp>
    </p:spTree>
    <p:extLst>
      <p:ext uri="{BB962C8B-B14F-4D97-AF65-F5344CB8AC3E}">
        <p14:creationId xmlns:p14="http://schemas.microsoft.com/office/powerpoint/2010/main" val="415605337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000" b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8B8D2EDB-DC43-4AA2-A722-160B315246F6}"/>
    </a:ext>
  </a:extLst>
</a:theme>
</file>

<file path=ppt/theme/theme2.xml><?xml version="1.0" encoding="utf-8"?>
<a:theme xmlns:a="http://schemas.openxmlformats.org/drawingml/2006/main" name="Subtitle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85368373-0236-43F6-AE76-F26F784D13BA}"/>
    </a:ext>
  </a:extLst>
</a:theme>
</file>

<file path=ppt/theme/theme3.xml><?xml version="1.0" encoding="utf-8"?>
<a:theme xmlns:a="http://schemas.openxmlformats.org/drawingml/2006/main" name="Quotes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CA036D17-FBC3-4E08-99F3-F7B41D74F522}"/>
    </a:ext>
  </a:extLst>
</a:theme>
</file>

<file path=ppt/theme/theme4.xml><?xml version="1.0" encoding="utf-8"?>
<a:theme xmlns:a="http://schemas.openxmlformats.org/drawingml/2006/main" name="Content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450C8D2B-65EE-43FA-A93B-34CC383F9D40}"/>
    </a:ext>
  </a:extLst>
</a:theme>
</file>

<file path=ppt/theme/theme5.xml><?xml version="1.0" encoding="utf-8"?>
<a:theme xmlns:a="http://schemas.openxmlformats.org/drawingml/2006/main" name="Thank You Master">
  <a:themeElements>
    <a:clrScheme name="Haigekassa">
      <a:dk1>
        <a:sysClr val="windowText" lastClr="000000"/>
      </a:dk1>
      <a:lt1>
        <a:sysClr val="window" lastClr="FFFFFF"/>
      </a:lt1>
      <a:dk2>
        <a:srgbClr val="21304F"/>
      </a:dk2>
      <a:lt2>
        <a:srgbClr val="FFF8F0"/>
      </a:lt2>
      <a:accent1>
        <a:srgbClr val="21304F"/>
      </a:accent1>
      <a:accent2>
        <a:srgbClr val="00599E"/>
      </a:accent2>
      <a:accent3>
        <a:srgbClr val="429EFF"/>
      </a:accent3>
      <a:accent4>
        <a:srgbClr val="9C2B59"/>
      </a:accent4>
      <a:accent5>
        <a:srgbClr val="EB5285"/>
      </a:accent5>
      <a:accent6>
        <a:srgbClr val="EBA7B8"/>
      </a:accent6>
      <a:hlink>
        <a:srgbClr val="429EFF"/>
      </a:hlink>
      <a:folHlink>
        <a:srgbClr val="EBA7B8"/>
      </a:folHlink>
    </a:clrScheme>
    <a:fontScheme name="Terviseka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RVISEKASSA_PPT_template_20210212.pptx" id="{F00825DB-6317-4DB3-86B4-4DA021D829B7}" vid="{7A6F241F-D603-4143-8C7C-DCB175E0F06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275E6D559AF44897AD6DC244BB2E6F" ma:contentTypeVersion="14" ma:contentTypeDescription="Loo uus dokument" ma:contentTypeScope="" ma:versionID="7f637c63d85be7dee6f40b2a3e1cfe5e">
  <xsd:schema xmlns:xsd="http://www.w3.org/2001/XMLSchema" xmlns:xs="http://www.w3.org/2001/XMLSchema" xmlns:p="http://schemas.microsoft.com/office/2006/metadata/properties" xmlns:ns1="http://schemas.microsoft.com/sharepoint/v3" xmlns:ns2="8d0ce048-2053-44e5-a2fb-11d33d0168cb" xmlns:ns3="6dbe1643-1502-445b-ac1c-3fc2382f2117" targetNamespace="http://schemas.microsoft.com/office/2006/metadata/properties" ma:root="true" ma:fieldsID="321ea1452672b8329ec4a39acbcff505" ns1:_="" ns2:_="" ns3:_="">
    <xsd:import namespace="http://schemas.microsoft.com/sharepoint/v3"/>
    <xsd:import namespace="8d0ce048-2053-44e5-a2fb-11d33d0168cb"/>
    <xsd:import namespace="6dbe1643-1502-445b-ac1c-3fc2382f21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Ühtse nõuetele vastavuse poliitika atribuudid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Ühtse nõuetele vastavuse poliitika kasutajaliidesetoim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0ce048-2053-44e5-a2fb-11d33d0168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e1643-1502-445b-ac1c-3fc2382f211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5ABC73-A025-4E6E-9204-F176091319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E8E775-D15D-4F92-BAFD-3BFB7491C6BE}">
  <ds:schemaRefs>
    <ds:schemaRef ds:uri="6dbe1643-1502-445b-ac1c-3fc2382f2117"/>
    <ds:schemaRef ds:uri="8d0ce048-2053-44e5-a2fb-11d33d0168c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89E540-2D17-432B-8A64-8195A9325833}">
  <ds:schemaRefs>
    <ds:schemaRef ds:uri="6dbe1643-1502-445b-ac1c-3fc2382f2117"/>
    <ds:schemaRef ds:uri="8d0ce048-2053-44e5-a2fb-11d33d0168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TERVISEKASSA_PPT_template</Template>
  <TotalTime>15355</TotalTime>
  <Words>548</Words>
  <Application>Microsoft Office PowerPoint</Application>
  <PresentationFormat>Widescreen</PresentationFormat>
  <Paragraphs>70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Title Master</vt:lpstr>
      <vt:lpstr>Subtitle Master</vt:lpstr>
      <vt:lpstr>Quotes Master</vt:lpstr>
      <vt:lpstr>Content Master</vt:lpstr>
      <vt:lpstr>Thank You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Kadri Haller-Kikkatalo</dc:creator>
  <cp:lastModifiedBy>Hanna Jäe</cp:lastModifiedBy>
  <cp:revision>269</cp:revision>
  <dcterms:created xsi:type="dcterms:W3CDTF">2021-09-28T15:24:39Z</dcterms:created>
  <dcterms:modified xsi:type="dcterms:W3CDTF">2023-08-31T11:42:41Z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0x010100D2275E6D559AF44897AD6DC244BB2E6F</vt:lpwstr>
  </property>
  <property fmtid="{D5CDD505-2E9C-101B-9397-08002B2CF9AE}" pid="3" name="MSIP_Label_fe0931a8-9241-4574-913b-2b4bca5a813a_Enabled">
    <vt:lpwstr>true</vt:lpwstr>
  </property>
  <property fmtid="{D5CDD505-2E9C-101B-9397-08002B2CF9AE}" pid="4" name="MSIP_Label_fe0931a8-9241-4574-913b-2b4bca5a813a_SetDate">
    <vt:lpwstr>2021-09-29T09:42:55Z</vt:lpwstr>
  </property>
  <property fmtid="{D5CDD505-2E9C-101B-9397-08002B2CF9AE}" pid="5" name="MSIP_Label_fe0931a8-9241-4574-913b-2b4bca5a813a_Method">
    <vt:lpwstr>Privileged</vt:lpwstr>
  </property>
  <property fmtid="{D5CDD505-2E9C-101B-9397-08002B2CF9AE}" pid="6" name="MSIP_Label_fe0931a8-9241-4574-913b-2b4bca5a813a_Name">
    <vt:lpwstr>Ei sisalda isikuandmeid</vt:lpwstr>
  </property>
  <property fmtid="{D5CDD505-2E9C-101B-9397-08002B2CF9AE}" pid="7" name="MSIP_Label_fe0931a8-9241-4574-913b-2b4bca5a813a_SiteId">
    <vt:lpwstr>2b1bf748-ff0c-4e9d-ad33-0b390313ab13</vt:lpwstr>
  </property>
  <property fmtid="{D5CDD505-2E9C-101B-9397-08002B2CF9AE}" pid="8" name="MSIP_Label_fe0931a8-9241-4574-913b-2b4bca5a813a_ActionId">
    <vt:lpwstr>302069de-0d27-4c27-b996-dbbc586c34f8</vt:lpwstr>
  </property>
  <property fmtid="{D5CDD505-2E9C-101B-9397-08002B2CF9AE}" pid="9" name="MSIP_Label_fe0931a8-9241-4574-913b-2b4bca5a813a_ContentBits">
    <vt:lpwstr>0</vt:lpwstr>
  </property>
</Properties>
</file>